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307" r:id="rId2"/>
    <p:sldId id="258" r:id="rId3"/>
    <p:sldId id="335" r:id="rId4"/>
    <p:sldId id="336" r:id="rId5"/>
    <p:sldId id="321" r:id="rId6"/>
    <p:sldId id="323" r:id="rId7"/>
    <p:sldId id="322" r:id="rId8"/>
    <p:sldId id="338" r:id="rId9"/>
    <p:sldId id="324" r:id="rId10"/>
    <p:sldId id="295" r:id="rId11"/>
    <p:sldId id="296" r:id="rId12"/>
    <p:sldId id="330" r:id="rId13"/>
    <p:sldId id="332" r:id="rId14"/>
    <p:sldId id="331" r:id="rId15"/>
    <p:sldId id="333" r:id="rId16"/>
    <p:sldId id="312" r:id="rId17"/>
    <p:sldId id="311" r:id="rId18"/>
    <p:sldId id="313" r:id="rId19"/>
    <p:sldId id="314" r:id="rId20"/>
    <p:sldId id="315" r:id="rId21"/>
    <p:sldId id="316" r:id="rId22"/>
    <p:sldId id="334" r:id="rId23"/>
    <p:sldId id="317" r:id="rId24"/>
    <p:sldId id="337" r:id="rId25"/>
    <p:sldId id="327" r:id="rId26"/>
    <p:sldId id="328" r:id="rId27"/>
    <p:sldId id="261" r:id="rId28"/>
    <p:sldId id="320" r:id="rId29"/>
    <p:sldId id="310" r:id="rId30"/>
    <p:sldId id="304" r:id="rId31"/>
    <p:sldId id="305" r:id="rId32"/>
    <p:sldId id="306" r:id="rId33"/>
    <p:sldId id="318" r:id="rId34"/>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CC33"/>
    <a:srgbClr val="00FF00"/>
    <a:srgbClr val="FF00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佈景主題樣式 2 - 輔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1" autoAdjust="0"/>
    <p:restoredTop sz="90570" autoAdjust="0"/>
  </p:normalViewPr>
  <p:slideViewPr>
    <p:cSldViewPr>
      <p:cViewPr>
        <p:scale>
          <a:sx n="89" d="100"/>
          <a:sy n="89" d="100"/>
        </p:scale>
        <p:origin x="-1512" y="18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0455E392-F215-4C81-A8AD-838E483E5F1C}" type="datetimeFigureOut">
              <a:rPr lang="zh-TW" altLang="en-US"/>
              <a:pPr>
                <a:defRPr/>
              </a:pPr>
              <a:t>2012/10/29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30EB19CD-C4E3-476A-9799-206E27AA2943}" type="slidenum">
              <a:rPr lang="zh-TW" altLang="en-US"/>
              <a:pPr>
                <a:defRPr/>
              </a:pPr>
              <a:t>‹#›</a:t>
            </a:fld>
            <a:endParaRPr lang="zh-TW" altLang="en-US"/>
          </a:p>
        </p:txBody>
      </p:sp>
    </p:spTree>
    <p:extLst>
      <p:ext uri="{BB962C8B-B14F-4D97-AF65-F5344CB8AC3E}">
        <p14:creationId xmlns:p14="http://schemas.microsoft.com/office/powerpoint/2010/main" val="18413114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投影片圖像版面配置區 1"/>
          <p:cNvSpPr>
            <a:spLocks noGrp="1" noRot="1" noChangeAspect="1"/>
          </p:cNvSpPr>
          <p:nvPr>
            <p:ph type="sldImg"/>
          </p:nvPr>
        </p:nvSpPr>
        <p:spPr bwMode="auto">
          <a:noFill/>
          <a:ln>
            <a:solidFill>
              <a:srgbClr val="000000"/>
            </a:solidFill>
            <a:miter lim="800000"/>
            <a:headEnd/>
            <a:tailEnd/>
          </a:ln>
        </p:spPr>
      </p:sp>
      <p:sp>
        <p:nvSpPr>
          <p:cNvPr id="1536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5363"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3870EA-A011-4B28-AD9B-FA33E25F915E}" type="slidenum">
              <a:rPr lang="zh-TW" altLang="en-US"/>
              <a:pPr fontAlgn="base">
                <a:spcBef>
                  <a:spcPct val="0"/>
                </a:spcBef>
                <a:spcAft>
                  <a:spcPct val="0"/>
                </a:spcAft>
                <a:defRPr/>
              </a:pPr>
              <a:t>1</a:t>
            </a:fld>
            <a:endParaRPr lang="en-US" altLang="zh-TW"/>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txBox="1">
            <a:spLocks noGrp="1" noChangeArrowheads="1"/>
          </p:cNvSpPr>
          <p:nvPr/>
        </p:nvSpPr>
        <p:spPr bwMode="auto">
          <a:xfrm>
            <a:off x="3886200" y="8688388"/>
            <a:ext cx="2971800" cy="455612"/>
          </a:xfrm>
          <a:prstGeom prst="rect">
            <a:avLst/>
          </a:prstGeom>
          <a:noFill/>
          <a:ln w="9525">
            <a:noFill/>
            <a:miter lim="800000"/>
            <a:headEnd/>
            <a:tailEnd/>
          </a:ln>
        </p:spPr>
        <p:txBody>
          <a:bodyPr lIns="99040" tIns="49520" rIns="99040" bIns="49520" anchor="b"/>
          <a:lstStyle/>
          <a:p>
            <a:pPr algn="r" defTabSz="990600"/>
            <a:fld id="{697C1625-424A-4320-84EC-7168D1CD3617}" type="slidenum">
              <a:rPr lang="zh-TW" altLang="en-US" sz="1300">
                <a:latin typeface="Times New Roman" pitchFamily="18" charset="0"/>
              </a:rPr>
              <a:pPr algn="r" defTabSz="990600"/>
              <a:t>21</a:t>
            </a:fld>
            <a:endParaRPr lang="zh-TW" altLang="zh-TW" sz="1300">
              <a:latin typeface="Times New Roman" pitchFamily="18" charset="0"/>
            </a:endParaRPr>
          </a:p>
        </p:txBody>
      </p:sp>
      <p:sp>
        <p:nvSpPr>
          <p:cNvPr id="44034" name="投影片圖像版面配置區 1"/>
          <p:cNvSpPr>
            <a:spLocks noGrp="1" noRot="1" noChangeAspect="1" noTextEdit="1"/>
          </p:cNvSpPr>
          <p:nvPr>
            <p:ph type="sldImg"/>
          </p:nvPr>
        </p:nvSpPr>
        <p:spPr bwMode="auto">
          <a:xfrm>
            <a:off x="1143000" y="687388"/>
            <a:ext cx="4572000" cy="3429000"/>
          </a:xfrm>
          <a:noFill/>
          <a:ln>
            <a:solidFill>
              <a:srgbClr val="000000"/>
            </a:solidFill>
            <a:miter lim="800000"/>
            <a:headEnd/>
            <a:tailEnd/>
          </a:ln>
        </p:spPr>
      </p:sp>
      <p:sp>
        <p:nvSpPr>
          <p:cNvPr id="44035" name="備忘稿版面配置區 2"/>
          <p:cNvSpPr>
            <a:spLocks noGrp="1"/>
          </p:cNvSpPr>
          <p:nvPr>
            <p:ph type="body" idx="1"/>
          </p:nvPr>
        </p:nvSpPr>
        <p:spPr bwMode="auto">
          <a:xfrm>
            <a:off x="914400" y="4344988"/>
            <a:ext cx="5029200" cy="4111625"/>
          </a:xfrm>
          <a:noFill/>
        </p:spPr>
        <p:txBody>
          <a:bodyPr wrap="square" lIns="99040" tIns="49520" rIns="99040" bIns="49520" numCol="1" anchor="t" anchorCtr="0" compatLnSpc="1">
            <a:prstTxWarp prst="textNoShape">
              <a:avLst/>
            </a:prstTxWarp>
          </a:bodyPr>
          <a:lstStyle/>
          <a:p>
            <a:pPr eaLnBrk="1" hangingPunct="1"/>
            <a:endParaRPr lang="zh-TW" altLang="en-US" smtClean="0"/>
          </a:p>
        </p:txBody>
      </p:sp>
      <p:sp>
        <p:nvSpPr>
          <p:cNvPr id="44036" name="投影片編號版面配置區 3"/>
          <p:cNvSpPr txBox="1">
            <a:spLocks noGrp="1"/>
          </p:cNvSpPr>
          <p:nvPr/>
        </p:nvSpPr>
        <p:spPr bwMode="auto">
          <a:xfrm>
            <a:off x="3886200" y="8688388"/>
            <a:ext cx="2971800" cy="455612"/>
          </a:xfrm>
          <a:prstGeom prst="rect">
            <a:avLst/>
          </a:prstGeom>
          <a:noFill/>
          <a:ln w="9525">
            <a:noFill/>
            <a:miter lim="800000"/>
            <a:headEnd/>
            <a:tailEnd/>
          </a:ln>
        </p:spPr>
        <p:txBody>
          <a:bodyPr lIns="99040" tIns="49520" rIns="99040" bIns="49520" anchor="b"/>
          <a:lstStyle/>
          <a:p>
            <a:pPr algn="r" defTabSz="990600"/>
            <a:fld id="{7B8DE292-6499-4D65-A537-8F0A87158772}" type="slidenum">
              <a:rPr lang="zh-TW" altLang="en-US" sz="1300">
                <a:latin typeface="Times New Roman" pitchFamily="18" charset="0"/>
              </a:rPr>
              <a:pPr algn="r" defTabSz="990600"/>
              <a:t>21</a:t>
            </a:fld>
            <a:endParaRPr lang="en-US" altLang="zh-TW" sz="13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txBox="1">
            <a:spLocks noGrp="1" noChangeArrowheads="1"/>
          </p:cNvSpPr>
          <p:nvPr/>
        </p:nvSpPr>
        <p:spPr bwMode="auto">
          <a:xfrm>
            <a:off x="3886200" y="8688388"/>
            <a:ext cx="2971800" cy="455612"/>
          </a:xfrm>
          <a:prstGeom prst="rect">
            <a:avLst/>
          </a:prstGeom>
          <a:noFill/>
          <a:ln w="9525">
            <a:noFill/>
            <a:miter lim="800000"/>
            <a:headEnd/>
            <a:tailEnd/>
          </a:ln>
        </p:spPr>
        <p:txBody>
          <a:bodyPr lIns="99040" tIns="49520" rIns="99040" bIns="49520" anchor="b"/>
          <a:lstStyle/>
          <a:p>
            <a:pPr algn="r" defTabSz="990600"/>
            <a:fld id="{EA53EFBA-06DF-4E69-9C72-C087C26CA7E0}" type="slidenum">
              <a:rPr lang="zh-TW" altLang="en-US" sz="1300">
                <a:latin typeface="Times New Roman" pitchFamily="18" charset="0"/>
              </a:rPr>
              <a:pPr algn="r" defTabSz="990600"/>
              <a:t>22</a:t>
            </a:fld>
            <a:endParaRPr lang="zh-TW" altLang="zh-TW" sz="1300">
              <a:latin typeface="Times New Roman" pitchFamily="18" charset="0"/>
            </a:endParaRPr>
          </a:p>
        </p:txBody>
      </p:sp>
      <p:sp>
        <p:nvSpPr>
          <p:cNvPr id="46082" name="投影片圖像版面配置區 1"/>
          <p:cNvSpPr>
            <a:spLocks noGrp="1" noRot="1" noChangeAspect="1" noTextEdit="1"/>
          </p:cNvSpPr>
          <p:nvPr>
            <p:ph type="sldImg"/>
          </p:nvPr>
        </p:nvSpPr>
        <p:spPr bwMode="auto">
          <a:xfrm>
            <a:off x="1143000" y="687388"/>
            <a:ext cx="4572000" cy="3429000"/>
          </a:xfrm>
          <a:noFill/>
          <a:ln>
            <a:solidFill>
              <a:srgbClr val="000000"/>
            </a:solidFill>
            <a:miter lim="800000"/>
            <a:headEnd/>
            <a:tailEnd/>
          </a:ln>
        </p:spPr>
      </p:sp>
      <p:sp>
        <p:nvSpPr>
          <p:cNvPr id="46083" name="備忘稿版面配置區 2"/>
          <p:cNvSpPr>
            <a:spLocks noGrp="1"/>
          </p:cNvSpPr>
          <p:nvPr>
            <p:ph type="body" idx="1"/>
          </p:nvPr>
        </p:nvSpPr>
        <p:spPr bwMode="auto">
          <a:xfrm>
            <a:off x="914400" y="4344988"/>
            <a:ext cx="5029200" cy="4111625"/>
          </a:xfrm>
          <a:noFill/>
        </p:spPr>
        <p:txBody>
          <a:bodyPr wrap="square" lIns="99040" tIns="49520" rIns="99040" bIns="49520" numCol="1" anchor="t" anchorCtr="0" compatLnSpc="1">
            <a:prstTxWarp prst="textNoShape">
              <a:avLst/>
            </a:prstTxWarp>
          </a:bodyPr>
          <a:lstStyle/>
          <a:p>
            <a:pPr eaLnBrk="1" hangingPunct="1"/>
            <a:endParaRPr lang="zh-TW" altLang="en-US" smtClean="0"/>
          </a:p>
        </p:txBody>
      </p:sp>
      <p:sp>
        <p:nvSpPr>
          <p:cNvPr id="46084" name="投影片編號版面配置區 3"/>
          <p:cNvSpPr txBox="1">
            <a:spLocks noGrp="1"/>
          </p:cNvSpPr>
          <p:nvPr/>
        </p:nvSpPr>
        <p:spPr bwMode="auto">
          <a:xfrm>
            <a:off x="3886200" y="8688388"/>
            <a:ext cx="2971800" cy="455612"/>
          </a:xfrm>
          <a:prstGeom prst="rect">
            <a:avLst/>
          </a:prstGeom>
          <a:noFill/>
          <a:ln w="9525">
            <a:noFill/>
            <a:miter lim="800000"/>
            <a:headEnd/>
            <a:tailEnd/>
          </a:ln>
        </p:spPr>
        <p:txBody>
          <a:bodyPr lIns="99040" tIns="49520" rIns="99040" bIns="49520" anchor="b"/>
          <a:lstStyle/>
          <a:p>
            <a:pPr algn="r" defTabSz="990600"/>
            <a:fld id="{8BE12329-3DBC-4F34-A21B-46EEBF556B3B}" type="slidenum">
              <a:rPr lang="zh-TW" altLang="en-US" sz="1300">
                <a:latin typeface="Times New Roman" pitchFamily="18" charset="0"/>
              </a:rPr>
              <a:pPr algn="r" defTabSz="990600"/>
              <a:t>22</a:t>
            </a:fld>
            <a:endParaRPr lang="en-US" altLang="zh-TW" sz="13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txBox="1">
            <a:spLocks noGrp="1" noChangeArrowheads="1"/>
          </p:cNvSpPr>
          <p:nvPr/>
        </p:nvSpPr>
        <p:spPr bwMode="auto">
          <a:xfrm>
            <a:off x="3886200" y="8688388"/>
            <a:ext cx="2971800" cy="455612"/>
          </a:xfrm>
          <a:prstGeom prst="rect">
            <a:avLst/>
          </a:prstGeom>
          <a:noFill/>
          <a:ln w="9525">
            <a:noFill/>
            <a:miter lim="800000"/>
            <a:headEnd/>
            <a:tailEnd/>
          </a:ln>
        </p:spPr>
        <p:txBody>
          <a:bodyPr lIns="99040" tIns="49520" rIns="99040" bIns="49520" anchor="b"/>
          <a:lstStyle/>
          <a:p>
            <a:pPr algn="r" defTabSz="990600"/>
            <a:fld id="{02E7A02A-DE3E-4E27-AAB6-D8A54DD7228B}" type="slidenum">
              <a:rPr lang="zh-TW" altLang="en-US" sz="1300">
                <a:latin typeface="Times New Roman" pitchFamily="18" charset="0"/>
              </a:rPr>
              <a:pPr algn="r" defTabSz="990600"/>
              <a:t>23</a:t>
            </a:fld>
            <a:endParaRPr lang="zh-TW" altLang="zh-TW" sz="1300">
              <a:latin typeface="Times New Roman" pitchFamily="18" charset="0"/>
            </a:endParaRPr>
          </a:p>
        </p:txBody>
      </p:sp>
      <p:sp>
        <p:nvSpPr>
          <p:cNvPr id="48130" name="投影片圖像版面配置區 1"/>
          <p:cNvSpPr>
            <a:spLocks noGrp="1" noRot="1" noChangeAspect="1" noTextEdit="1"/>
          </p:cNvSpPr>
          <p:nvPr>
            <p:ph type="sldImg"/>
          </p:nvPr>
        </p:nvSpPr>
        <p:spPr bwMode="auto">
          <a:xfrm>
            <a:off x="1143000" y="687388"/>
            <a:ext cx="4572000" cy="3429000"/>
          </a:xfrm>
          <a:noFill/>
          <a:ln>
            <a:solidFill>
              <a:srgbClr val="000000"/>
            </a:solidFill>
            <a:miter lim="800000"/>
            <a:headEnd/>
            <a:tailEnd/>
          </a:ln>
        </p:spPr>
      </p:sp>
      <p:sp>
        <p:nvSpPr>
          <p:cNvPr id="48131" name="備忘稿版面配置區 2"/>
          <p:cNvSpPr>
            <a:spLocks noGrp="1"/>
          </p:cNvSpPr>
          <p:nvPr>
            <p:ph type="body" idx="1"/>
          </p:nvPr>
        </p:nvSpPr>
        <p:spPr bwMode="auto">
          <a:xfrm>
            <a:off x="914400" y="4344988"/>
            <a:ext cx="5029200" cy="4111625"/>
          </a:xfrm>
          <a:noFill/>
        </p:spPr>
        <p:txBody>
          <a:bodyPr wrap="square" lIns="99040" tIns="49520" rIns="99040" bIns="49520" numCol="1" anchor="t" anchorCtr="0" compatLnSpc="1">
            <a:prstTxWarp prst="textNoShape">
              <a:avLst/>
            </a:prstTxWarp>
          </a:bodyPr>
          <a:lstStyle/>
          <a:p>
            <a:pPr eaLnBrk="1" hangingPunct="1"/>
            <a:endParaRPr lang="zh-TW" altLang="en-US" smtClean="0"/>
          </a:p>
        </p:txBody>
      </p:sp>
      <p:sp>
        <p:nvSpPr>
          <p:cNvPr id="48132" name="投影片編號版面配置區 3"/>
          <p:cNvSpPr txBox="1">
            <a:spLocks noGrp="1"/>
          </p:cNvSpPr>
          <p:nvPr/>
        </p:nvSpPr>
        <p:spPr bwMode="auto">
          <a:xfrm>
            <a:off x="3886200" y="8688388"/>
            <a:ext cx="2971800" cy="455612"/>
          </a:xfrm>
          <a:prstGeom prst="rect">
            <a:avLst/>
          </a:prstGeom>
          <a:noFill/>
          <a:ln w="9525">
            <a:noFill/>
            <a:miter lim="800000"/>
            <a:headEnd/>
            <a:tailEnd/>
          </a:ln>
        </p:spPr>
        <p:txBody>
          <a:bodyPr lIns="99040" tIns="49520" rIns="99040" bIns="49520" anchor="b"/>
          <a:lstStyle/>
          <a:p>
            <a:pPr algn="r" defTabSz="990600"/>
            <a:fld id="{89C45A73-F874-4FD6-8B50-CAA46ECD6AE3}" type="slidenum">
              <a:rPr lang="zh-TW" altLang="en-US" sz="1300">
                <a:latin typeface="Times New Roman" pitchFamily="18" charset="0"/>
              </a:rPr>
              <a:pPr algn="r" defTabSz="990600"/>
              <a:t>23</a:t>
            </a:fld>
            <a:endParaRPr lang="en-US" altLang="zh-TW" sz="13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投影片圖像版面配置區 1"/>
          <p:cNvSpPr>
            <a:spLocks noGrp="1" noRot="1" noChangeAspect="1"/>
          </p:cNvSpPr>
          <p:nvPr>
            <p:ph type="sldImg"/>
          </p:nvPr>
        </p:nvSpPr>
        <p:spPr bwMode="auto">
          <a:noFill/>
          <a:ln>
            <a:solidFill>
              <a:srgbClr val="000000"/>
            </a:solidFill>
            <a:miter lim="800000"/>
            <a:headEnd/>
            <a:tailEnd/>
          </a:ln>
        </p:spPr>
      </p:sp>
      <p:sp>
        <p:nvSpPr>
          <p:cNvPr id="5325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4710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12B981-9DE6-4DF0-AE8B-F2D9349D576D}" type="slidenum">
              <a:rPr lang="zh-TW" altLang="en-US"/>
              <a:pPr fontAlgn="base">
                <a:spcBef>
                  <a:spcPct val="0"/>
                </a:spcBef>
                <a:spcAft>
                  <a:spcPct val="0"/>
                </a:spcAft>
                <a:defRPr/>
              </a:pPr>
              <a:t>27</a:t>
            </a:fld>
            <a:endParaRPr lang="en-US" altLang="zh-TW"/>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投影片圖像版面配置區 1"/>
          <p:cNvSpPr>
            <a:spLocks noGrp="1" noRot="1" noChangeAspect="1"/>
          </p:cNvSpPr>
          <p:nvPr>
            <p:ph type="sldImg"/>
          </p:nvPr>
        </p:nvSpPr>
        <p:spPr bwMode="auto">
          <a:noFill/>
          <a:ln>
            <a:solidFill>
              <a:srgbClr val="000000"/>
            </a:solidFill>
            <a:miter lim="800000"/>
            <a:headEnd/>
            <a:tailEnd/>
          </a:ln>
        </p:spPr>
      </p:sp>
      <p:sp>
        <p:nvSpPr>
          <p:cNvPr id="5529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4915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4E17B9-9612-45EA-9A2F-835B7D7E28F4}" type="slidenum">
              <a:rPr lang="zh-TW" altLang="en-US"/>
              <a:pPr fontAlgn="base">
                <a:spcBef>
                  <a:spcPct val="0"/>
                </a:spcBef>
                <a:spcAft>
                  <a:spcPct val="0"/>
                </a:spcAft>
                <a:defRPr/>
              </a:pPr>
              <a:t>28</a:t>
            </a:fld>
            <a:endParaRPr lang="en-US"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txBox="1">
            <a:spLocks noGrp="1" noChangeArrowheads="1"/>
          </p:cNvSpPr>
          <p:nvPr/>
        </p:nvSpPr>
        <p:spPr bwMode="auto">
          <a:xfrm>
            <a:off x="3886200" y="8688388"/>
            <a:ext cx="2971800" cy="455612"/>
          </a:xfrm>
          <a:prstGeom prst="rect">
            <a:avLst/>
          </a:prstGeom>
          <a:noFill/>
          <a:ln w="9525">
            <a:noFill/>
            <a:miter lim="800000"/>
            <a:headEnd/>
            <a:tailEnd/>
          </a:ln>
        </p:spPr>
        <p:txBody>
          <a:bodyPr lIns="99040" tIns="49520" rIns="99040" bIns="49520" anchor="b"/>
          <a:lstStyle/>
          <a:p>
            <a:pPr algn="r" defTabSz="990600"/>
            <a:fld id="{49280AFB-EB80-41F7-BFE6-26661FEC9EC9}" type="slidenum">
              <a:rPr lang="zh-TW" altLang="en-US" sz="1300">
                <a:latin typeface="Times New Roman" pitchFamily="18" charset="0"/>
              </a:rPr>
              <a:pPr algn="r" defTabSz="990600"/>
              <a:t>31</a:t>
            </a:fld>
            <a:endParaRPr lang="zh-TW" altLang="zh-TW" sz="1300">
              <a:latin typeface="Times New Roman" pitchFamily="18" charset="0"/>
            </a:endParaRPr>
          </a:p>
        </p:txBody>
      </p:sp>
      <p:sp>
        <p:nvSpPr>
          <p:cNvPr id="59394" name="投影片圖像版面配置區 1"/>
          <p:cNvSpPr>
            <a:spLocks noGrp="1" noRot="1" noChangeAspect="1" noTextEdit="1"/>
          </p:cNvSpPr>
          <p:nvPr>
            <p:ph type="sldImg"/>
          </p:nvPr>
        </p:nvSpPr>
        <p:spPr bwMode="auto">
          <a:xfrm>
            <a:off x="1143000" y="687388"/>
            <a:ext cx="4572000" cy="3429000"/>
          </a:xfrm>
          <a:noFill/>
          <a:ln>
            <a:solidFill>
              <a:srgbClr val="000000"/>
            </a:solidFill>
            <a:miter lim="800000"/>
            <a:headEnd/>
            <a:tailEnd/>
          </a:ln>
        </p:spPr>
      </p:sp>
      <p:sp>
        <p:nvSpPr>
          <p:cNvPr id="59395" name="備忘稿版面配置區 2"/>
          <p:cNvSpPr>
            <a:spLocks noGrp="1"/>
          </p:cNvSpPr>
          <p:nvPr>
            <p:ph type="body" idx="1"/>
          </p:nvPr>
        </p:nvSpPr>
        <p:spPr bwMode="auto">
          <a:xfrm>
            <a:off x="914400" y="4344988"/>
            <a:ext cx="5029200" cy="4111625"/>
          </a:xfrm>
          <a:noFill/>
        </p:spPr>
        <p:txBody>
          <a:bodyPr wrap="square" lIns="99040" tIns="49520" rIns="99040" bIns="49520" numCol="1" anchor="t" anchorCtr="0" compatLnSpc="1">
            <a:prstTxWarp prst="textNoShape">
              <a:avLst/>
            </a:prstTxWarp>
          </a:bodyPr>
          <a:lstStyle/>
          <a:p>
            <a:pPr eaLnBrk="1" hangingPunct="1"/>
            <a:endParaRPr lang="zh-TW" altLang="en-US" smtClean="0"/>
          </a:p>
        </p:txBody>
      </p:sp>
      <p:sp>
        <p:nvSpPr>
          <p:cNvPr id="59396" name="投影片編號版面配置區 3"/>
          <p:cNvSpPr txBox="1">
            <a:spLocks noGrp="1"/>
          </p:cNvSpPr>
          <p:nvPr/>
        </p:nvSpPr>
        <p:spPr bwMode="auto">
          <a:xfrm>
            <a:off x="3886200" y="8688388"/>
            <a:ext cx="2971800" cy="455612"/>
          </a:xfrm>
          <a:prstGeom prst="rect">
            <a:avLst/>
          </a:prstGeom>
          <a:noFill/>
          <a:ln w="9525">
            <a:noFill/>
            <a:miter lim="800000"/>
            <a:headEnd/>
            <a:tailEnd/>
          </a:ln>
        </p:spPr>
        <p:txBody>
          <a:bodyPr lIns="99040" tIns="49520" rIns="99040" bIns="49520" anchor="b"/>
          <a:lstStyle/>
          <a:p>
            <a:pPr algn="r" defTabSz="990600"/>
            <a:fld id="{AD214EC4-3971-4624-885D-DF1552F25429}" type="slidenum">
              <a:rPr lang="zh-TW" altLang="en-US" sz="1300">
                <a:latin typeface="Times New Roman" pitchFamily="18" charset="0"/>
              </a:rPr>
              <a:pPr algn="r" defTabSz="990600"/>
              <a:t>31</a:t>
            </a:fld>
            <a:endParaRPr lang="en-US" altLang="zh-TW" sz="130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txBox="1">
            <a:spLocks noGrp="1" noChangeArrowheads="1"/>
          </p:cNvSpPr>
          <p:nvPr/>
        </p:nvSpPr>
        <p:spPr bwMode="auto">
          <a:xfrm>
            <a:off x="3886200" y="8688388"/>
            <a:ext cx="2971800" cy="455612"/>
          </a:xfrm>
          <a:prstGeom prst="rect">
            <a:avLst/>
          </a:prstGeom>
          <a:noFill/>
          <a:ln w="9525">
            <a:noFill/>
            <a:miter lim="800000"/>
            <a:headEnd/>
            <a:tailEnd/>
          </a:ln>
        </p:spPr>
        <p:txBody>
          <a:bodyPr lIns="99040" tIns="49520" rIns="99040" bIns="49520" anchor="b"/>
          <a:lstStyle/>
          <a:p>
            <a:pPr algn="r" defTabSz="990600"/>
            <a:fld id="{964B3199-A7B1-4916-9B66-9355B30ABD5C}" type="slidenum">
              <a:rPr lang="zh-TW" altLang="en-US" sz="1300">
                <a:latin typeface="Times New Roman" pitchFamily="18" charset="0"/>
              </a:rPr>
              <a:pPr algn="r" defTabSz="990600"/>
              <a:t>32</a:t>
            </a:fld>
            <a:endParaRPr lang="zh-TW" altLang="zh-TW" sz="1300">
              <a:latin typeface="Times New Roman" pitchFamily="18" charset="0"/>
            </a:endParaRPr>
          </a:p>
        </p:txBody>
      </p:sp>
      <p:sp>
        <p:nvSpPr>
          <p:cNvPr id="61442" name="投影片圖像版面配置區 1"/>
          <p:cNvSpPr>
            <a:spLocks noGrp="1" noRot="1" noChangeAspect="1" noTextEdit="1"/>
          </p:cNvSpPr>
          <p:nvPr>
            <p:ph type="sldImg"/>
          </p:nvPr>
        </p:nvSpPr>
        <p:spPr bwMode="auto">
          <a:xfrm>
            <a:off x="1143000" y="687388"/>
            <a:ext cx="4572000" cy="3429000"/>
          </a:xfrm>
          <a:noFill/>
          <a:ln>
            <a:solidFill>
              <a:srgbClr val="000000"/>
            </a:solidFill>
            <a:miter lim="800000"/>
            <a:headEnd/>
            <a:tailEnd/>
          </a:ln>
        </p:spPr>
      </p:sp>
      <p:sp>
        <p:nvSpPr>
          <p:cNvPr id="61443" name="備忘稿版面配置區 2"/>
          <p:cNvSpPr>
            <a:spLocks noGrp="1"/>
          </p:cNvSpPr>
          <p:nvPr>
            <p:ph type="body" idx="1"/>
          </p:nvPr>
        </p:nvSpPr>
        <p:spPr bwMode="auto">
          <a:xfrm>
            <a:off x="914400" y="4344988"/>
            <a:ext cx="5029200" cy="4111625"/>
          </a:xfrm>
          <a:noFill/>
        </p:spPr>
        <p:txBody>
          <a:bodyPr wrap="square" lIns="99040" tIns="49520" rIns="99040" bIns="49520" numCol="1" anchor="t" anchorCtr="0" compatLnSpc="1">
            <a:prstTxWarp prst="textNoShape">
              <a:avLst/>
            </a:prstTxWarp>
          </a:bodyPr>
          <a:lstStyle/>
          <a:p>
            <a:pPr eaLnBrk="1" hangingPunct="1"/>
            <a:endParaRPr lang="zh-TW" altLang="en-US" smtClean="0"/>
          </a:p>
        </p:txBody>
      </p:sp>
      <p:sp>
        <p:nvSpPr>
          <p:cNvPr id="61444" name="投影片編號版面配置區 3"/>
          <p:cNvSpPr txBox="1">
            <a:spLocks noGrp="1"/>
          </p:cNvSpPr>
          <p:nvPr/>
        </p:nvSpPr>
        <p:spPr bwMode="auto">
          <a:xfrm>
            <a:off x="3886200" y="8688388"/>
            <a:ext cx="2971800" cy="455612"/>
          </a:xfrm>
          <a:prstGeom prst="rect">
            <a:avLst/>
          </a:prstGeom>
          <a:noFill/>
          <a:ln w="9525">
            <a:noFill/>
            <a:miter lim="800000"/>
            <a:headEnd/>
            <a:tailEnd/>
          </a:ln>
        </p:spPr>
        <p:txBody>
          <a:bodyPr lIns="99040" tIns="49520" rIns="99040" bIns="49520" anchor="b"/>
          <a:lstStyle/>
          <a:p>
            <a:pPr algn="r" defTabSz="990600"/>
            <a:fld id="{5180134F-755F-41FA-BF94-2DBB247EE6A5}" type="slidenum">
              <a:rPr lang="zh-TW" altLang="en-US" sz="1300">
                <a:latin typeface="Times New Roman" pitchFamily="18" charset="0"/>
              </a:rPr>
              <a:pPr algn="r" defTabSz="990600"/>
              <a:t>32</a:t>
            </a:fld>
            <a:endParaRPr lang="en-US" altLang="zh-TW" sz="130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投影片圖像版面配置區 1"/>
          <p:cNvSpPr>
            <a:spLocks noGrp="1" noRot="1" noChangeAspect="1"/>
          </p:cNvSpPr>
          <p:nvPr>
            <p:ph type="sldImg"/>
          </p:nvPr>
        </p:nvSpPr>
        <p:spPr bwMode="auto">
          <a:noFill/>
          <a:ln>
            <a:solidFill>
              <a:srgbClr val="000000"/>
            </a:solidFill>
            <a:miter lim="800000"/>
            <a:headEnd/>
            <a:tailEnd/>
          </a:ln>
        </p:spPr>
      </p:sp>
      <p:sp>
        <p:nvSpPr>
          <p:cNvPr id="6349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4710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9936FF-D85E-416C-B049-0DE7D97F0E6F}" type="slidenum">
              <a:rPr lang="zh-TW" altLang="en-US"/>
              <a:pPr fontAlgn="base">
                <a:spcBef>
                  <a:spcPct val="0"/>
                </a:spcBef>
                <a:spcAft>
                  <a:spcPct val="0"/>
                </a:spcAft>
                <a:defRPr/>
              </a:pPr>
              <a:t>33</a:t>
            </a:fld>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投影片圖像版面配置區 1"/>
          <p:cNvSpPr>
            <a:spLocks noGrp="1" noRot="1" noChangeAspect="1"/>
          </p:cNvSpPr>
          <p:nvPr>
            <p:ph type="sldImg"/>
          </p:nvPr>
        </p:nvSpPr>
        <p:spPr bwMode="auto">
          <a:noFill/>
          <a:ln>
            <a:solidFill>
              <a:srgbClr val="000000"/>
            </a:solidFill>
            <a:miter lim="800000"/>
            <a:headEnd/>
            <a:tailEnd/>
          </a:ln>
        </p:spPr>
      </p:sp>
      <p:sp>
        <p:nvSpPr>
          <p:cNvPr id="1741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7411"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7F522D-E3AB-4E8D-AEDF-A51D80CA3521}" type="slidenum">
              <a:rPr lang="zh-TW" altLang="en-US">
                <a:solidFill>
                  <a:srgbClr val="000000"/>
                </a:solidFill>
              </a:rPr>
              <a:pPr fontAlgn="base">
                <a:spcBef>
                  <a:spcPct val="0"/>
                </a:spcBef>
                <a:spcAft>
                  <a:spcPct val="0"/>
                </a:spcAft>
                <a:defRPr/>
              </a:pPr>
              <a:t>2</a:t>
            </a:fld>
            <a:endParaRPr lang="zh-TW"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圖像版面配置區 1"/>
          <p:cNvSpPr>
            <a:spLocks noGrp="1" noRot="1" noChangeAspect="1"/>
          </p:cNvSpPr>
          <p:nvPr>
            <p:ph type="sldImg"/>
          </p:nvPr>
        </p:nvSpPr>
        <p:spPr bwMode="auto">
          <a:noFill/>
          <a:ln>
            <a:solidFill>
              <a:srgbClr val="000000"/>
            </a:solidFill>
            <a:miter lim="800000"/>
            <a:headEnd/>
            <a:tailEnd/>
          </a:ln>
        </p:spPr>
      </p:sp>
      <p:sp>
        <p:nvSpPr>
          <p:cNvPr id="2560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smtClean="0"/>
              <a:t> The OUTMODX determines how the signal changes when a CCR0 event happens.</a:t>
            </a:r>
            <a:endParaRPr lang="zh-TW" altLang="en-US" smtClean="0"/>
          </a:p>
        </p:txBody>
      </p:sp>
      <p:sp>
        <p:nvSpPr>
          <p:cNvPr id="40963"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08D87A-A412-49FE-8F92-FF2210EF23EB}" type="slidenum">
              <a:rPr lang="zh-TW" altLang="en-US"/>
              <a:pPr fontAlgn="base">
                <a:spcBef>
                  <a:spcPct val="0"/>
                </a:spcBef>
                <a:spcAft>
                  <a:spcPct val="0"/>
                </a:spcAft>
                <a:defRPr/>
              </a:pPr>
              <a:t>10</a:t>
            </a:fld>
            <a:endParaRPr lang="en-US"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smtClean="0"/>
              <a:t>CCTL0 = OUT;</a:t>
            </a:r>
          </a:p>
          <a:p>
            <a:pPr eaLnBrk="1" hangingPunct="1">
              <a:spcBef>
                <a:spcPct val="0"/>
              </a:spcBef>
            </a:pPr>
            <a:r>
              <a:rPr lang="en-US" altLang="zh-TW" smtClean="0"/>
              <a:t>...</a:t>
            </a:r>
          </a:p>
          <a:p>
            <a:pPr eaLnBrk="1" hangingPunct="1">
              <a:spcBef>
                <a:spcPct val="0"/>
              </a:spcBef>
            </a:pPr>
            <a:r>
              <a:rPr lang="en-US" altLang="zh-TW" smtClean="0"/>
              <a:t>CCTL0 = CCIS0 + OUTMOD0 + CCIE; // Set signal, intial value, enable interrupts</a:t>
            </a:r>
          </a:p>
          <a:p>
            <a:pPr eaLnBrk="1" hangingPunct="1">
              <a:spcBef>
                <a:spcPct val="0"/>
              </a:spcBef>
            </a:pPr>
            <a:r>
              <a:rPr lang="en-US" altLang="zh-TW" smtClean="0"/>
              <a:t>...</a:t>
            </a:r>
          </a:p>
          <a:p>
            <a:pPr eaLnBrk="1" hangingPunct="1">
              <a:spcBef>
                <a:spcPct val="0"/>
              </a:spcBef>
            </a:pPr>
            <a:r>
              <a:rPr lang="en-US" altLang="zh-TW" smtClean="0"/>
              <a:t>CCTL0 &amp;= ~ OUTMOD2; // TX Mark`</a:t>
            </a:r>
          </a:p>
          <a:p>
            <a:pPr eaLnBrk="1" hangingPunct="1">
              <a:spcBef>
                <a:spcPct val="0"/>
              </a:spcBef>
            </a:pPr>
            <a:endParaRPr lang="en-US" altLang="zh-TW" smtClean="0"/>
          </a:p>
          <a:p>
            <a:pPr eaLnBrk="1" hangingPunct="1">
              <a:spcBef>
                <a:spcPct val="0"/>
              </a:spcBef>
            </a:pPr>
            <a:r>
              <a:rPr lang="en-US" altLang="zh-TW" smtClean="0"/>
              <a:t>The three lines above go together, they all handle how the output pin is set. The OUTMODX determines how the signal changes when a CCR0 event happens. We should already be familiar with OUTMOD7 (Set/Reset). When OUTMOD0 is selected, the output signal will be set to whatever value the OUT bit in CCTL0 is set to. The first line above sets this bit to 1, so the output pin will be changed to 1. When OUTMOD2 is set, whenever a CCR0 event happens the output is cleared (set to 0). You can see this in the timer interrupt function, if the bit to be sent is equal to one, OUTMOD0 is set otherwise OUTMOD2 is set. This is a fancy way of saying set the output to 1 when the bit being sent is 1, and set the output to 0 when the bit being sent is 0.</a:t>
            </a:r>
          </a:p>
          <a:p>
            <a:pPr eaLnBrk="1" hangingPunct="1">
              <a:spcBef>
                <a:spcPct val="0"/>
              </a:spcBef>
            </a:pPr>
            <a:endParaRPr lang="en-US" altLang="zh-TW" smtClean="0"/>
          </a:p>
          <a:p>
            <a:pPr eaLnBrk="1" hangingPunct="1">
              <a:spcBef>
                <a:spcPct val="0"/>
              </a:spcBef>
            </a:pPr>
            <a:r>
              <a:rPr lang="en-US" altLang="zh-TW" smtClean="0"/>
              <a:t>Check:  http://www.msp430launchpad.com/2010_07_01_archive.html</a:t>
            </a:r>
            <a:endParaRPr lang="zh-TW" altLang="en-US" smtClean="0"/>
          </a:p>
        </p:txBody>
      </p:sp>
      <p:sp>
        <p:nvSpPr>
          <p:cNvPr id="43011"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602B71-DD91-4093-9C3B-58D08CEFDEE1}" type="slidenum">
              <a:rPr lang="zh-TW" altLang="en-US"/>
              <a:pPr fontAlgn="base">
                <a:spcBef>
                  <a:spcPct val="0"/>
                </a:spcBef>
                <a:spcAft>
                  <a:spcPct val="0"/>
                </a:spcAft>
                <a:defRPr/>
              </a:pPr>
              <a:t>11</a:t>
            </a:fld>
            <a:endParaRPr lang="en-US"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86200" y="8688388"/>
            <a:ext cx="2971800" cy="455612"/>
          </a:xfrm>
          <a:prstGeom prst="rect">
            <a:avLst/>
          </a:prstGeom>
          <a:noFill/>
          <a:ln w="9525">
            <a:noFill/>
            <a:miter lim="800000"/>
            <a:headEnd/>
            <a:tailEnd/>
          </a:ln>
        </p:spPr>
        <p:txBody>
          <a:bodyPr lIns="99040" tIns="49520" rIns="99040" bIns="49520" anchor="b"/>
          <a:lstStyle/>
          <a:p>
            <a:pPr algn="r" defTabSz="990600"/>
            <a:fld id="{00B266A9-AF73-4BBD-A73F-3AF3FD53677A}" type="slidenum">
              <a:rPr lang="zh-TW" altLang="en-US" sz="1300">
                <a:latin typeface="Times New Roman" pitchFamily="18" charset="0"/>
              </a:rPr>
              <a:pPr algn="r" defTabSz="990600"/>
              <a:t>15</a:t>
            </a:fld>
            <a:endParaRPr lang="zh-TW" altLang="zh-TW" sz="1300">
              <a:latin typeface="Times New Roman" pitchFamily="18" charset="0"/>
            </a:endParaRPr>
          </a:p>
        </p:txBody>
      </p:sp>
      <p:sp>
        <p:nvSpPr>
          <p:cNvPr id="32770" name="投影片圖像版面配置區 1"/>
          <p:cNvSpPr>
            <a:spLocks noGrp="1" noRot="1" noChangeAspect="1" noTextEdit="1"/>
          </p:cNvSpPr>
          <p:nvPr>
            <p:ph type="sldImg"/>
          </p:nvPr>
        </p:nvSpPr>
        <p:spPr bwMode="auto">
          <a:xfrm>
            <a:off x="1143000" y="687388"/>
            <a:ext cx="4572000" cy="3429000"/>
          </a:xfrm>
          <a:noFill/>
          <a:ln>
            <a:solidFill>
              <a:srgbClr val="000000"/>
            </a:solidFill>
            <a:miter lim="800000"/>
            <a:headEnd/>
            <a:tailEnd/>
          </a:ln>
        </p:spPr>
      </p:sp>
      <p:sp>
        <p:nvSpPr>
          <p:cNvPr id="32771" name="備忘稿版面配置區 2"/>
          <p:cNvSpPr>
            <a:spLocks noGrp="1"/>
          </p:cNvSpPr>
          <p:nvPr>
            <p:ph type="body" idx="1"/>
          </p:nvPr>
        </p:nvSpPr>
        <p:spPr bwMode="auto">
          <a:xfrm>
            <a:off x="914400" y="4344988"/>
            <a:ext cx="5029200" cy="4111625"/>
          </a:xfrm>
          <a:noFill/>
        </p:spPr>
        <p:txBody>
          <a:bodyPr wrap="square" lIns="99040" tIns="49520" rIns="99040" bIns="49520" numCol="1" anchor="t" anchorCtr="0" compatLnSpc="1">
            <a:prstTxWarp prst="textNoShape">
              <a:avLst/>
            </a:prstTxWarp>
          </a:bodyPr>
          <a:lstStyle/>
          <a:p>
            <a:pPr eaLnBrk="1" hangingPunct="1"/>
            <a:endParaRPr lang="zh-TW" altLang="en-US" smtClean="0"/>
          </a:p>
        </p:txBody>
      </p:sp>
      <p:sp>
        <p:nvSpPr>
          <p:cNvPr id="32772" name="投影片編號版面配置區 3"/>
          <p:cNvSpPr txBox="1">
            <a:spLocks noGrp="1"/>
          </p:cNvSpPr>
          <p:nvPr/>
        </p:nvSpPr>
        <p:spPr bwMode="auto">
          <a:xfrm>
            <a:off x="3886200" y="8688388"/>
            <a:ext cx="2971800" cy="455612"/>
          </a:xfrm>
          <a:prstGeom prst="rect">
            <a:avLst/>
          </a:prstGeom>
          <a:noFill/>
          <a:ln w="9525">
            <a:noFill/>
            <a:miter lim="800000"/>
            <a:headEnd/>
            <a:tailEnd/>
          </a:ln>
        </p:spPr>
        <p:txBody>
          <a:bodyPr lIns="99040" tIns="49520" rIns="99040" bIns="49520" anchor="b"/>
          <a:lstStyle/>
          <a:p>
            <a:pPr algn="r" defTabSz="990600"/>
            <a:fld id="{2772149E-8C0F-4081-AA08-66ED222B7372}" type="slidenum">
              <a:rPr lang="zh-TW" altLang="en-US" sz="1300">
                <a:latin typeface="Times New Roman" pitchFamily="18" charset="0"/>
              </a:rPr>
              <a:pPr algn="r" defTabSz="990600"/>
              <a:t>15</a:t>
            </a:fld>
            <a:endParaRPr lang="en-US" altLang="zh-TW" sz="13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txBox="1">
            <a:spLocks noGrp="1" noChangeArrowheads="1"/>
          </p:cNvSpPr>
          <p:nvPr/>
        </p:nvSpPr>
        <p:spPr bwMode="auto">
          <a:xfrm>
            <a:off x="3886200" y="8688388"/>
            <a:ext cx="2971800" cy="455612"/>
          </a:xfrm>
          <a:prstGeom prst="rect">
            <a:avLst/>
          </a:prstGeom>
          <a:noFill/>
          <a:ln w="9525">
            <a:noFill/>
            <a:miter lim="800000"/>
            <a:headEnd/>
            <a:tailEnd/>
          </a:ln>
        </p:spPr>
        <p:txBody>
          <a:bodyPr lIns="99040" tIns="49520" rIns="99040" bIns="49520" anchor="b"/>
          <a:lstStyle/>
          <a:p>
            <a:pPr algn="r" defTabSz="990600"/>
            <a:fld id="{3EDF19D1-7258-4CB7-BD71-56BE8D6C4364}" type="slidenum">
              <a:rPr lang="zh-TW" altLang="en-US" sz="1300">
                <a:latin typeface="Times New Roman" pitchFamily="18" charset="0"/>
              </a:rPr>
              <a:pPr algn="r" defTabSz="990600"/>
              <a:t>17</a:t>
            </a:fld>
            <a:endParaRPr lang="zh-TW" altLang="zh-TW" sz="1300">
              <a:latin typeface="Times New Roman" pitchFamily="18" charset="0"/>
            </a:endParaRPr>
          </a:p>
        </p:txBody>
      </p:sp>
      <p:sp>
        <p:nvSpPr>
          <p:cNvPr id="35842" name="投影片圖像版面配置區 1"/>
          <p:cNvSpPr>
            <a:spLocks noGrp="1" noRot="1" noChangeAspect="1" noTextEdit="1"/>
          </p:cNvSpPr>
          <p:nvPr>
            <p:ph type="sldImg"/>
          </p:nvPr>
        </p:nvSpPr>
        <p:spPr bwMode="auto">
          <a:xfrm>
            <a:off x="1143000" y="687388"/>
            <a:ext cx="4572000" cy="3429000"/>
          </a:xfrm>
          <a:noFill/>
          <a:ln>
            <a:solidFill>
              <a:srgbClr val="000000"/>
            </a:solidFill>
            <a:miter lim="800000"/>
            <a:headEnd/>
            <a:tailEnd/>
          </a:ln>
        </p:spPr>
      </p:sp>
      <p:sp>
        <p:nvSpPr>
          <p:cNvPr id="35843" name="備忘稿版面配置區 2"/>
          <p:cNvSpPr>
            <a:spLocks noGrp="1"/>
          </p:cNvSpPr>
          <p:nvPr>
            <p:ph type="body" idx="1"/>
          </p:nvPr>
        </p:nvSpPr>
        <p:spPr bwMode="auto">
          <a:xfrm>
            <a:off x="914400" y="4344988"/>
            <a:ext cx="5029200" cy="4111625"/>
          </a:xfrm>
          <a:noFill/>
        </p:spPr>
        <p:txBody>
          <a:bodyPr wrap="square" lIns="99040" tIns="49520" rIns="99040" bIns="49520" numCol="1" anchor="t" anchorCtr="0" compatLnSpc="1">
            <a:prstTxWarp prst="textNoShape">
              <a:avLst/>
            </a:prstTxWarp>
          </a:bodyPr>
          <a:lstStyle/>
          <a:p>
            <a:pPr eaLnBrk="1" hangingPunct="1"/>
            <a:endParaRPr lang="zh-TW" altLang="en-US" smtClean="0"/>
          </a:p>
        </p:txBody>
      </p:sp>
      <p:sp>
        <p:nvSpPr>
          <p:cNvPr id="35844" name="投影片編號版面配置區 3"/>
          <p:cNvSpPr txBox="1">
            <a:spLocks noGrp="1"/>
          </p:cNvSpPr>
          <p:nvPr/>
        </p:nvSpPr>
        <p:spPr bwMode="auto">
          <a:xfrm>
            <a:off x="3886200" y="8688388"/>
            <a:ext cx="2971800" cy="455612"/>
          </a:xfrm>
          <a:prstGeom prst="rect">
            <a:avLst/>
          </a:prstGeom>
          <a:noFill/>
          <a:ln w="9525">
            <a:noFill/>
            <a:miter lim="800000"/>
            <a:headEnd/>
            <a:tailEnd/>
          </a:ln>
        </p:spPr>
        <p:txBody>
          <a:bodyPr lIns="99040" tIns="49520" rIns="99040" bIns="49520" anchor="b"/>
          <a:lstStyle/>
          <a:p>
            <a:pPr algn="r" defTabSz="990600"/>
            <a:fld id="{CBA691A1-4071-4760-AE6E-CBC1961C9BFD}" type="slidenum">
              <a:rPr lang="zh-TW" altLang="en-US" sz="1300">
                <a:latin typeface="Times New Roman" pitchFamily="18" charset="0"/>
              </a:rPr>
              <a:pPr algn="r" defTabSz="990600"/>
              <a:t>17</a:t>
            </a:fld>
            <a:endParaRPr lang="en-US" altLang="zh-TW" sz="13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txBox="1">
            <a:spLocks noGrp="1" noChangeArrowheads="1"/>
          </p:cNvSpPr>
          <p:nvPr/>
        </p:nvSpPr>
        <p:spPr bwMode="auto">
          <a:xfrm>
            <a:off x="3886200" y="8688388"/>
            <a:ext cx="2971800" cy="455612"/>
          </a:xfrm>
          <a:prstGeom prst="rect">
            <a:avLst/>
          </a:prstGeom>
          <a:noFill/>
          <a:ln w="9525">
            <a:noFill/>
            <a:miter lim="800000"/>
            <a:headEnd/>
            <a:tailEnd/>
          </a:ln>
        </p:spPr>
        <p:txBody>
          <a:bodyPr lIns="99040" tIns="49520" rIns="99040" bIns="49520" anchor="b"/>
          <a:lstStyle/>
          <a:p>
            <a:pPr algn="r" defTabSz="990600"/>
            <a:fld id="{FCFD8426-E0DC-4B9A-B3CA-7EF675033115}" type="slidenum">
              <a:rPr lang="zh-TW" altLang="en-US" sz="1300">
                <a:latin typeface="Times New Roman" pitchFamily="18" charset="0"/>
              </a:rPr>
              <a:pPr algn="r" defTabSz="990600"/>
              <a:t>18</a:t>
            </a:fld>
            <a:endParaRPr lang="zh-TW" altLang="zh-TW" sz="1300">
              <a:latin typeface="Times New Roman" pitchFamily="18" charset="0"/>
            </a:endParaRPr>
          </a:p>
        </p:txBody>
      </p:sp>
      <p:sp>
        <p:nvSpPr>
          <p:cNvPr id="37890" name="投影片圖像版面配置區 1"/>
          <p:cNvSpPr>
            <a:spLocks noGrp="1" noRot="1" noChangeAspect="1" noTextEdit="1"/>
          </p:cNvSpPr>
          <p:nvPr>
            <p:ph type="sldImg"/>
          </p:nvPr>
        </p:nvSpPr>
        <p:spPr bwMode="auto">
          <a:xfrm>
            <a:off x="1143000" y="687388"/>
            <a:ext cx="4572000" cy="3429000"/>
          </a:xfrm>
          <a:noFill/>
          <a:ln>
            <a:solidFill>
              <a:srgbClr val="000000"/>
            </a:solidFill>
            <a:miter lim="800000"/>
            <a:headEnd/>
            <a:tailEnd/>
          </a:ln>
        </p:spPr>
      </p:sp>
      <p:sp>
        <p:nvSpPr>
          <p:cNvPr id="37891" name="備忘稿版面配置區 2"/>
          <p:cNvSpPr>
            <a:spLocks noGrp="1"/>
          </p:cNvSpPr>
          <p:nvPr>
            <p:ph type="body" idx="1"/>
          </p:nvPr>
        </p:nvSpPr>
        <p:spPr bwMode="auto">
          <a:xfrm>
            <a:off x="914400" y="4344988"/>
            <a:ext cx="5029200" cy="4111625"/>
          </a:xfrm>
          <a:noFill/>
        </p:spPr>
        <p:txBody>
          <a:bodyPr wrap="square" lIns="99040" tIns="49520" rIns="99040" bIns="49520" numCol="1" anchor="t" anchorCtr="0" compatLnSpc="1">
            <a:prstTxWarp prst="textNoShape">
              <a:avLst/>
            </a:prstTxWarp>
          </a:bodyPr>
          <a:lstStyle/>
          <a:p>
            <a:pPr eaLnBrk="1" hangingPunct="1"/>
            <a:endParaRPr lang="zh-TW" altLang="en-US" smtClean="0"/>
          </a:p>
        </p:txBody>
      </p:sp>
      <p:sp>
        <p:nvSpPr>
          <p:cNvPr id="37892" name="投影片編號版面配置區 3"/>
          <p:cNvSpPr txBox="1">
            <a:spLocks noGrp="1"/>
          </p:cNvSpPr>
          <p:nvPr/>
        </p:nvSpPr>
        <p:spPr bwMode="auto">
          <a:xfrm>
            <a:off x="3886200" y="8688388"/>
            <a:ext cx="2971800" cy="455612"/>
          </a:xfrm>
          <a:prstGeom prst="rect">
            <a:avLst/>
          </a:prstGeom>
          <a:noFill/>
          <a:ln w="9525">
            <a:noFill/>
            <a:miter lim="800000"/>
            <a:headEnd/>
            <a:tailEnd/>
          </a:ln>
        </p:spPr>
        <p:txBody>
          <a:bodyPr lIns="99040" tIns="49520" rIns="99040" bIns="49520" anchor="b"/>
          <a:lstStyle/>
          <a:p>
            <a:pPr algn="r" defTabSz="990600"/>
            <a:fld id="{E091789E-A7EB-445E-AA14-380F8272B05D}" type="slidenum">
              <a:rPr lang="zh-TW" altLang="en-US" sz="1300">
                <a:latin typeface="Times New Roman" pitchFamily="18" charset="0"/>
              </a:rPr>
              <a:pPr algn="r" defTabSz="990600"/>
              <a:t>18</a:t>
            </a:fld>
            <a:endParaRPr lang="en-US" altLang="zh-TW" sz="13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txBox="1">
            <a:spLocks noGrp="1" noChangeArrowheads="1"/>
          </p:cNvSpPr>
          <p:nvPr/>
        </p:nvSpPr>
        <p:spPr bwMode="auto">
          <a:xfrm>
            <a:off x="3886200" y="8688388"/>
            <a:ext cx="2971800" cy="455612"/>
          </a:xfrm>
          <a:prstGeom prst="rect">
            <a:avLst/>
          </a:prstGeom>
          <a:noFill/>
          <a:ln w="9525">
            <a:noFill/>
            <a:miter lim="800000"/>
            <a:headEnd/>
            <a:tailEnd/>
          </a:ln>
        </p:spPr>
        <p:txBody>
          <a:bodyPr lIns="99040" tIns="49520" rIns="99040" bIns="49520" anchor="b"/>
          <a:lstStyle/>
          <a:p>
            <a:pPr algn="r" defTabSz="990600"/>
            <a:fld id="{AFD660C6-A0B7-42F9-8EE2-45800837428A}" type="slidenum">
              <a:rPr lang="zh-TW" altLang="en-US" sz="1300">
                <a:latin typeface="Times New Roman" pitchFamily="18" charset="0"/>
              </a:rPr>
              <a:pPr algn="r" defTabSz="990600"/>
              <a:t>19</a:t>
            </a:fld>
            <a:endParaRPr lang="zh-TW" altLang="zh-TW" sz="1300">
              <a:latin typeface="Times New Roman" pitchFamily="18" charset="0"/>
            </a:endParaRPr>
          </a:p>
        </p:txBody>
      </p:sp>
      <p:sp>
        <p:nvSpPr>
          <p:cNvPr id="39938" name="投影片圖像版面配置區 1"/>
          <p:cNvSpPr>
            <a:spLocks noGrp="1" noRot="1" noChangeAspect="1" noTextEdit="1"/>
          </p:cNvSpPr>
          <p:nvPr>
            <p:ph type="sldImg"/>
          </p:nvPr>
        </p:nvSpPr>
        <p:spPr bwMode="auto">
          <a:xfrm>
            <a:off x="1143000" y="687388"/>
            <a:ext cx="4572000" cy="3429000"/>
          </a:xfrm>
          <a:noFill/>
          <a:ln>
            <a:solidFill>
              <a:srgbClr val="000000"/>
            </a:solidFill>
            <a:miter lim="800000"/>
            <a:headEnd/>
            <a:tailEnd/>
          </a:ln>
        </p:spPr>
      </p:sp>
      <p:sp>
        <p:nvSpPr>
          <p:cNvPr id="39939" name="備忘稿版面配置區 2"/>
          <p:cNvSpPr>
            <a:spLocks noGrp="1"/>
          </p:cNvSpPr>
          <p:nvPr>
            <p:ph type="body" idx="1"/>
          </p:nvPr>
        </p:nvSpPr>
        <p:spPr bwMode="auto">
          <a:xfrm>
            <a:off x="914400" y="4344988"/>
            <a:ext cx="5029200" cy="4111625"/>
          </a:xfrm>
          <a:noFill/>
        </p:spPr>
        <p:txBody>
          <a:bodyPr wrap="square" lIns="99040" tIns="49520" rIns="99040" bIns="49520" numCol="1" anchor="t" anchorCtr="0" compatLnSpc="1">
            <a:prstTxWarp prst="textNoShape">
              <a:avLst/>
            </a:prstTxWarp>
          </a:bodyPr>
          <a:lstStyle/>
          <a:p>
            <a:pPr eaLnBrk="1" hangingPunct="1"/>
            <a:endParaRPr lang="zh-TW" altLang="en-US" smtClean="0"/>
          </a:p>
        </p:txBody>
      </p:sp>
      <p:sp>
        <p:nvSpPr>
          <p:cNvPr id="39940" name="投影片編號版面配置區 3"/>
          <p:cNvSpPr txBox="1">
            <a:spLocks noGrp="1"/>
          </p:cNvSpPr>
          <p:nvPr/>
        </p:nvSpPr>
        <p:spPr bwMode="auto">
          <a:xfrm>
            <a:off x="3886200" y="8688388"/>
            <a:ext cx="2971800" cy="455612"/>
          </a:xfrm>
          <a:prstGeom prst="rect">
            <a:avLst/>
          </a:prstGeom>
          <a:noFill/>
          <a:ln w="9525">
            <a:noFill/>
            <a:miter lim="800000"/>
            <a:headEnd/>
            <a:tailEnd/>
          </a:ln>
        </p:spPr>
        <p:txBody>
          <a:bodyPr lIns="99040" tIns="49520" rIns="99040" bIns="49520" anchor="b"/>
          <a:lstStyle/>
          <a:p>
            <a:pPr algn="r" defTabSz="990600"/>
            <a:fld id="{2A124A5A-7C76-408F-AD34-FC978FD70145}" type="slidenum">
              <a:rPr lang="zh-TW" altLang="en-US" sz="1300">
                <a:latin typeface="Times New Roman" pitchFamily="18" charset="0"/>
              </a:rPr>
              <a:pPr algn="r" defTabSz="990600"/>
              <a:t>19</a:t>
            </a:fld>
            <a:endParaRPr lang="en-US" altLang="zh-TW" sz="130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txBox="1">
            <a:spLocks noGrp="1" noChangeArrowheads="1"/>
          </p:cNvSpPr>
          <p:nvPr/>
        </p:nvSpPr>
        <p:spPr bwMode="auto">
          <a:xfrm>
            <a:off x="3886200" y="8688388"/>
            <a:ext cx="2971800" cy="455612"/>
          </a:xfrm>
          <a:prstGeom prst="rect">
            <a:avLst/>
          </a:prstGeom>
          <a:noFill/>
          <a:ln w="9525">
            <a:noFill/>
            <a:miter lim="800000"/>
            <a:headEnd/>
            <a:tailEnd/>
          </a:ln>
        </p:spPr>
        <p:txBody>
          <a:bodyPr lIns="99040" tIns="49520" rIns="99040" bIns="49520" anchor="b"/>
          <a:lstStyle/>
          <a:p>
            <a:pPr algn="r" defTabSz="990600"/>
            <a:fld id="{6759CA2E-8339-4667-BF02-13A7A09CC68D}" type="slidenum">
              <a:rPr lang="zh-TW" altLang="en-US" sz="1300">
                <a:latin typeface="Times New Roman" pitchFamily="18" charset="0"/>
              </a:rPr>
              <a:pPr algn="r" defTabSz="990600"/>
              <a:t>20</a:t>
            </a:fld>
            <a:endParaRPr lang="zh-TW" altLang="zh-TW" sz="1300">
              <a:latin typeface="Times New Roman" pitchFamily="18" charset="0"/>
            </a:endParaRPr>
          </a:p>
        </p:txBody>
      </p:sp>
      <p:sp>
        <p:nvSpPr>
          <p:cNvPr id="41986" name="投影片圖像版面配置區 1"/>
          <p:cNvSpPr>
            <a:spLocks noGrp="1" noRot="1" noChangeAspect="1" noTextEdit="1"/>
          </p:cNvSpPr>
          <p:nvPr>
            <p:ph type="sldImg"/>
          </p:nvPr>
        </p:nvSpPr>
        <p:spPr bwMode="auto">
          <a:xfrm>
            <a:off x="1143000" y="687388"/>
            <a:ext cx="4572000" cy="3429000"/>
          </a:xfrm>
          <a:noFill/>
          <a:ln>
            <a:solidFill>
              <a:srgbClr val="000000"/>
            </a:solidFill>
            <a:miter lim="800000"/>
            <a:headEnd/>
            <a:tailEnd/>
          </a:ln>
        </p:spPr>
      </p:sp>
      <p:sp>
        <p:nvSpPr>
          <p:cNvPr id="41987" name="備忘稿版面配置區 2"/>
          <p:cNvSpPr>
            <a:spLocks noGrp="1"/>
          </p:cNvSpPr>
          <p:nvPr>
            <p:ph type="body" idx="1"/>
          </p:nvPr>
        </p:nvSpPr>
        <p:spPr bwMode="auto">
          <a:xfrm>
            <a:off x="914400" y="4344988"/>
            <a:ext cx="5029200" cy="4111625"/>
          </a:xfrm>
          <a:noFill/>
        </p:spPr>
        <p:txBody>
          <a:bodyPr wrap="square" lIns="99040" tIns="49520" rIns="99040" bIns="49520" numCol="1" anchor="t" anchorCtr="0" compatLnSpc="1">
            <a:prstTxWarp prst="textNoShape">
              <a:avLst/>
            </a:prstTxWarp>
          </a:bodyPr>
          <a:lstStyle/>
          <a:p>
            <a:pPr eaLnBrk="1" hangingPunct="1"/>
            <a:endParaRPr lang="zh-TW" altLang="en-US" smtClean="0"/>
          </a:p>
        </p:txBody>
      </p:sp>
      <p:sp>
        <p:nvSpPr>
          <p:cNvPr id="41988" name="投影片編號版面配置區 3"/>
          <p:cNvSpPr txBox="1">
            <a:spLocks noGrp="1"/>
          </p:cNvSpPr>
          <p:nvPr/>
        </p:nvSpPr>
        <p:spPr bwMode="auto">
          <a:xfrm>
            <a:off x="3886200" y="8688388"/>
            <a:ext cx="2971800" cy="455612"/>
          </a:xfrm>
          <a:prstGeom prst="rect">
            <a:avLst/>
          </a:prstGeom>
          <a:noFill/>
          <a:ln w="9525">
            <a:noFill/>
            <a:miter lim="800000"/>
            <a:headEnd/>
            <a:tailEnd/>
          </a:ln>
        </p:spPr>
        <p:txBody>
          <a:bodyPr lIns="99040" tIns="49520" rIns="99040" bIns="49520" anchor="b"/>
          <a:lstStyle/>
          <a:p>
            <a:pPr algn="r" defTabSz="990600"/>
            <a:fld id="{6ADAEC03-7238-4890-BF31-8B52F0D8A5DF}" type="slidenum">
              <a:rPr lang="zh-TW" altLang="en-US" sz="1300">
                <a:latin typeface="Times New Roman" pitchFamily="18" charset="0"/>
              </a:rPr>
              <a:pPr algn="r" defTabSz="990600"/>
              <a:t>20</a:t>
            </a:fld>
            <a:endParaRPr lang="en-US" altLang="zh-TW" sz="13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31A37731-7352-45B4-8CBA-C4F61711DFD1}" type="datetimeFigureOut">
              <a:rPr lang="zh-TW" altLang="en-US"/>
              <a:pPr>
                <a:defRPr/>
              </a:pPr>
              <a:t>2012/10/29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8A416C2-7280-489D-B06D-57153A2D5547}"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70AB6605-2C18-4053-8418-863EE97A931F}" type="datetimeFigureOut">
              <a:rPr lang="zh-TW" altLang="en-US"/>
              <a:pPr>
                <a:defRPr/>
              </a:pPr>
              <a:t>2012/10/29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B7BB0F4-6BAC-4C99-9811-AF8157B200A1}"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C4E7208D-2125-40A0-A5FF-5F79FFB21849}" type="datetimeFigureOut">
              <a:rPr lang="zh-TW" altLang="en-US"/>
              <a:pPr>
                <a:defRPr/>
              </a:pPr>
              <a:t>2012/10/29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56DF7757-C219-4899-83B8-5A998D252C09}"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39E78543-79C3-40E2-8C02-6416304F9D0F}" type="datetimeFigureOut">
              <a:rPr lang="zh-TW" altLang="en-US"/>
              <a:pPr>
                <a:defRPr/>
              </a:pPr>
              <a:t>2012/10/29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DFC77FC6-D127-48C8-82A9-E27DBE2C2901}"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A57BBD36-5404-41EE-8900-684204C09B1F}" type="datetimeFigureOut">
              <a:rPr lang="zh-TW" altLang="en-US"/>
              <a:pPr>
                <a:defRPr/>
              </a:pPr>
              <a:t>2012/10/29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7CCB53F8-2B22-411F-8DC7-E0B493C53E2B}"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1566D26A-7EB7-4343-AE43-4CBFFE3E0959}" type="datetimeFigureOut">
              <a:rPr lang="zh-TW" altLang="en-US"/>
              <a:pPr>
                <a:defRPr/>
              </a:pPr>
              <a:t>2012/10/29</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402230B7-C893-4980-9FEF-A96E2D7FD257}"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5EF8FEB6-9DB5-4241-AA88-5BBC6753A3E5}" type="datetimeFigureOut">
              <a:rPr lang="zh-TW" altLang="en-US"/>
              <a:pPr>
                <a:defRPr/>
              </a:pPr>
              <a:t>2012/10/29</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49487AD0-6B59-4627-A257-A3489BB62DEE}"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8220CE7E-A7F8-4959-87BB-2992E35BD8CA}" type="datetimeFigureOut">
              <a:rPr lang="zh-TW" altLang="en-US"/>
              <a:pPr>
                <a:defRPr/>
              </a:pPr>
              <a:t>2012/10/29</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2564F148-CC42-4F48-9AA0-607D35EE2A67}"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4AA4DAAD-9685-4F31-B91B-2221F1462EF0}" type="datetimeFigureOut">
              <a:rPr lang="zh-TW" altLang="en-US"/>
              <a:pPr>
                <a:defRPr/>
              </a:pPr>
              <a:t>2012/10/29</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91682D60-C50B-4361-9CB6-F39BE9F8CA4F}"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D0766F88-169E-478E-BE87-01655222D139}" type="datetimeFigureOut">
              <a:rPr lang="zh-TW" altLang="en-US"/>
              <a:pPr>
                <a:defRPr/>
              </a:pPr>
              <a:t>2012/10/29</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F73489E1-7326-44D6-842F-FABD8A515DAE}"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32D6CD5-4DBE-4CB6-A810-E0929AB444D2}" type="datetimeFigureOut">
              <a:rPr lang="zh-TW" altLang="en-US"/>
              <a:pPr>
                <a:defRPr/>
              </a:pPr>
              <a:t>2012/10/29</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6A1AEE1C-254A-474D-8B0D-6490AD631668}"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lumMod val="50000"/>
                <a:lumOff val="50000"/>
              </a:scheme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prstClr val="black">
                    <a:tint val="75000"/>
                  </a:prstClr>
                </a:solidFill>
                <a:latin typeface="+mn-lt"/>
                <a:ea typeface="+mn-ea"/>
              </a:defRPr>
            </a:lvl1pPr>
          </a:lstStyle>
          <a:p>
            <a:pPr>
              <a:defRPr/>
            </a:pPr>
            <a:fld id="{5A460707-D528-4578-9536-5825FCCC0944}" type="datetimeFigureOut">
              <a:rPr lang="zh-TW" altLang="en-US"/>
              <a:pPr>
                <a:defRPr/>
              </a:pPr>
              <a:t>2012/10/29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prstClr val="black">
                    <a:tint val="75000"/>
                  </a:prst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prstClr val="black">
                    <a:tint val="75000"/>
                  </a:prstClr>
                </a:solidFill>
                <a:latin typeface="+mn-lt"/>
                <a:ea typeface="+mn-ea"/>
              </a:defRPr>
            </a:lvl1pPr>
          </a:lstStyle>
          <a:p>
            <a:pPr>
              <a:defRPr/>
            </a:pPr>
            <a:fld id="{01B15673-FC38-4368-B2B9-C46D62C20D46}"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標題 1"/>
          <p:cNvSpPr>
            <a:spLocks noGrp="1"/>
          </p:cNvSpPr>
          <p:nvPr>
            <p:ph type="ctrTitle"/>
          </p:nvPr>
        </p:nvSpPr>
        <p:spPr>
          <a:xfrm>
            <a:off x="685800" y="2130425"/>
            <a:ext cx="7989888" cy="1470025"/>
          </a:xfrm>
        </p:spPr>
        <p:txBody>
          <a:bodyPr/>
          <a:lstStyle/>
          <a:p>
            <a:pPr eaLnBrk="1" hangingPunct="1"/>
            <a:r>
              <a:rPr lang="en-US" altLang="zh-TW" sz="4000" smtClean="0"/>
              <a:t>LAB 6: Serial Communication </a:t>
            </a:r>
            <a:endParaRPr lang="zh-TW" altLang="en-US" sz="4000" smtClean="0"/>
          </a:p>
        </p:txBody>
      </p:sp>
      <p:pic>
        <p:nvPicPr>
          <p:cNvPr id="14338" name="Picture 3" descr="MSP430 Chip"/>
          <p:cNvPicPr>
            <a:picLocks noChangeAspect="1" noChangeArrowheads="1"/>
          </p:cNvPicPr>
          <p:nvPr/>
        </p:nvPicPr>
        <p:blipFill>
          <a:blip r:embed="rId3"/>
          <a:srcRect/>
          <a:stretch>
            <a:fillRect/>
          </a:stretch>
        </p:blipFill>
        <p:spPr bwMode="auto">
          <a:xfrm rot="-1742094">
            <a:off x="5611813" y="3592513"/>
            <a:ext cx="3246437" cy="3048000"/>
          </a:xfrm>
          <a:prstGeom prst="rect">
            <a:avLst/>
          </a:prstGeom>
          <a:noFill/>
          <a:ln w="9525">
            <a:noFill/>
            <a:miter lim="800000"/>
            <a:headEnd/>
            <a:tailEnd/>
          </a:ln>
        </p:spPr>
      </p:pic>
      <p:sp>
        <p:nvSpPr>
          <p:cNvPr id="3" name="副標題 2"/>
          <p:cNvSpPr>
            <a:spLocks noGrp="1"/>
          </p:cNvSpPr>
          <p:nvPr>
            <p:ph type="subTitle" idx="1"/>
          </p:nvPr>
        </p:nvSpPr>
        <p:spPr>
          <a:xfrm>
            <a:off x="1331913" y="3644900"/>
            <a:ext cx="6400800" cy="1752600"/>
          </a:xfrm>
        </p:spPr>
        <p:txBody>
          <a:bodyPr rtlCol="0">
            <a:normAutofit/>
          </a:bodyPr>
          <a:lstStyle/>
          <a:p>
            <a:pPr eaLnBrk="1" fontAlgn="auto" hangingPunct="1">
              <a:spcAft>
                <a:spcPts val="0"/>
              </a:spcAft>
              <a:buFont typeface="Arial" pitchFamily="34" charset="0"/>
              <a:buNone/>
              <a:defRPr/>
            </a:pPr>
            <a:r>
              <a:rPr lang="en-US" altLang="zh-TW" sz="2400" dirty="0" smtClean="0">
                <a:solidFill>
                  <a:schemeClr val="tx1">
                    <a:lumMod val="65000"/>
                    <a:lumOff val="35000"/>
                  </a:schemeClr>
                </a:solidFill>
                <a:ea typeface="微軟正黑體" pitchFamily="34" charset="-120"/>
              </a:rPr>
              <a:t>Chung-Ta King</a:t>
            </a:r>
          </a:p>
          <a:p>
            <a:pPr eaLnBrk="1" fontAlgn="auto" hangingPunct="1">
              <a:spcAft>
                <a:spcPts val="0"/>
              </a:spcAft>
              <a:buFont typeface="Arial" pitchFamily="34" charset="0"/>
              <a:buNone/>
              <a:defRPr/>
            </a:pPr>
            <a:r>
              <a:rPr lang="en-US" altLang="zh-TW" sz="2400" dirty="0" smtClean="0">
                <a:solidFill>
                  <a:schemeClr val="tx1">
                    <a:lumMod val="65000"/>
                    <a:lumOff val="35000"/>
                  </a:schemeClr>
                </a:solidFill>
                <a:ea typeface="微軟正黑體" pitchFamily="34" charset="-120"/>
              </a:rPr>
              <a:t>National </a:t>
            </a:r>
            <a:r>
              <a:rPr lang="en-US" altLang="zh-TW" sz="2400" dirty="0" err="1" smtClean="0">
                <a:solidFill>
                  <a:schemeClr val="tx1">
                    <a:lumMod val="65000"/>
                    <a:lumOff val="35000"/>
                  </a:schemeClr>
                </a:solidFill>
                <a:ea typeface="微軟正黑體" pitchFamily="34" charset="-120"/>
              </a:rPr>
              <a:t>Tsing</a:t>
            </a:r>
            <a:r>
              <a:rPr lang="en-US" altLang="zh-TW" sz="2400" dirty="0" smtClean="0">
                <a:solidFill>
                  <a:schemeClr val="tx1">
                    <a:lumMod val="65000"/>
                    <a:lumOff val="35000"/>
                  </a:schemeClr>
                </a:solidFill>
                <a:ea typeface="微軟正黑體" pitchFamily="34" charset="-120"/>
              </a:rPr>
              <a:t> </a:t>
            </a:r>
            <a:r>
              <a:rPr lang="en-US" altLang="zh-TW" sz="2400" dirty="0" err="1" smtClean="0">
                <a:solidFill>
                  <a:schemeClr val="tx1">
                    <a:lumMod val="65000"/>
                    <a:lumOff val="35000"/>
                  </a:schemeClr>
                </a:solidFill>
                <a:ea typeface="微軟正黑體" pitchFamily="34" charset="-120"/>
              </a:rPr>
              <a:t>Hua</a:t>
            </a:r>
            <a:r>
              <a:rPr lang="en-US" altLang="zh-TW" sz="2400" dirty="0" smtClean="0">
                <a:solidFill>
                  <a:schemeClr val="tx1">
                    <a:lumMod val="65000"/>
                    <a:lumOff val="35000"/>
                  </a:schemeClr>
                </a:solidFill>
                <a:ea typeface="微軟正黑體" pitchFamily="34" charset="-120"/>
              </a:rPr>
              <a:t> University</a:t>
            </a:r>
          </a:p>
        </p:txBody>
      </p:sp>
      <p:sp>
        <p:nvSpPr>
          <p:cNvPr id="5" name="文字方塊 4"/>
          <p:cNvSpPr txBox="1"/>
          <p:nvPr/>
        </p:nvSpPr>
        <p:spPr>
          <a:xfrm>
            <a:off x="1692275" y="1300163"/>
            <a:ext cx="5813425" cy="461962"/>
          </a:xfrm>
          <a:prstGeom prst="rect">
            <a:avLst/>
          </a:prstGeom>
          <a:noFill/>
        </p:spPr>
        <p:txBody>
          <a:bodyPr wrap="none">
            <a:spAutoFit/>
          </a:bodyPr>
          <a:lstStyle/>
          <a:p>
            <a:pPr fontAlgn="auto">
              <a:spcBef>
                <a:spcPts val="0"/>
              </a:spcBef>
              <a:spcAft>
                <a:spcPts val="0"/>
              </a:spcAft>
              <a:defRPr/>
            </a:pPr>
            <a:r>
              <a:rPr kumimoji="0" lang="en-US" altLang="zh-TW" sz="2400" dirty="0">
                <a:solidFill>
                  <a:schemeClr val="accent4">
                    <a:lumMod val="75000"/>
                  </a:schemeClr>
                </a:solidFill>
                <a:latin typeface="微軟正黑體" pitchFamily="34" charset="-120"/>
                <a:ea typeface="微軟正黑體" pitchFamily="34" charset="-120"/>
              </a:rPr>
              <a:t>CS 4101 </a:t>
            </a:r>
            <a:r>
              <a:rPr kumimoji="0" lang="en-US" altLang="zh-TW" sz="2400" dirty="0">
                <a:solidFill>
                  <a:schemeClr val="accent4">
                    <a:lumMod val="75000"/>
                  </a:schemeClr>
                </a:solidFill>
                <a:latin typeface="+mn-lt"/>
                <a:ea typeface="+mn-ea"/>
              </a:rPr>
              <a:t>Introduction to Embedded Systems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標題 1"/>
          <p:cNvSpPr>
            <a:spLocks noGrp="1"/>
          </p:cNvSpPr>
          <p:nvPr>
            <p:ph type="title"/>
          </p:nvPr>
        </p:nvSpPr>
        <p:spPr/>
        <p:txBody>
          <a:bodyPr/>
          <a:lstStyle/>
          <a:p>
            <a:pPr eaLnBrk="1" hangingPunct="1"/>
            <a:r>
              <a:rPr lang="en-US" altLang="zh-TW" smtClean="0"/>
              <a:t>Software UART: Transmission</a:t>
            </a:r>
            <a:endParaRPr lang="zh-TW" altLang="en-US" smtClean="0"/>
          </a:p>
        </p:txBody>
      </p:sp>
      <p:sp>
        <p:nvSpPr>
          <p:cNvPr id="24578" name="內容版面配置區 2"/>
          <p:cNvSpPr>
            <a:spLocks noGrp="1"/>
          </p:cNvSpPr>
          <p:nvPr>
            <p:ph idx="1"/>
          </p:nvPr>
        </p:nvSpPr>
        <p:spPr>
          <a:xfrm>
            <a:off x="457200" y="1600200"/>
            <a:ext cx="8435975" cy="4525963"/>
          </a:xfrm>
        </p:spPr>
        <p:txBody>
          <a:bodyPr/>
          <a:lstStyle/>
          <a:p>
            <a:pPr eaLnBrk="1" hangingPunct="1">
              <a:buFont typeface="Arial" charset="0"/>
              <a:buNone/>
            </a:pPr>
            <a:r>
              <a:rPr lang="en-US" altLang="zh-TW" smtClean="0"/>
              <a:t>Use Capture/Compare Block 0 (TACCR0)</a:t>
            </a:r>
          </a:p>
          <a:p>
            <a:pPr eaLnBrk="1" hangingPunct="1"/>
            <a:r>
              <a:rPr lang="en-US" altLang="zh-TW" smtClean="0"/>
              <a:t>OUTMOD0: OUT0 signal is defined by OUT bit</a:t>
            </a:r>
          </a:p>
          <a:p>
            <a:pPr eaLnBrk="1" hangingPunct="1"/>
            <a:r>
              <a:rPr lang="en-US" altLang="zh-TW" smtClean="0"/>
              <a:t>OUTMOD2: OUT0 signal is reset when the timer counts to TACCR0</a:t>
            </a:r>
          </a:p>
          <a:p>
            <a:pPr eaLnBrk="1" hangingPunct="1">
              <a:buFont typeface="Arial" charset="0"/>
              <a:buNone/>
            </a:pPr>
            <a:r>
              <a:rPr lang="en-US" altLang="zh-TW" smtClean="0">
                <a:sym typeface="Wingdings" pitchFamily="2" charset="2"/>
              </a:rPr>
              <a:t> Use OUTMOD0 to send a 1, OUTMOD2 for 0</a:t>
            </a:r>
            <a:endParaRPr lang="en-US" altLang="zh-TW" smtClean="0"/>
          </a:p>
          <a:p>
            <a:pPr eaLnBrk="1" hangingPunct="1"/>
            <a:endParaRPr lang="en-US" altLang="zh-TW" smtClean="0"/>
          </a:p>
          <a:p>
            <a:pPr eaLnBrk="1" hangingPunct="1"/>
            <a:endParaRPr lang="zh-TW" altLang="en-US" smtClean="0"/>
          </a:p>
        </p:txBody>
      </p:sp>
      <p:pic>
        <p:nvPicPr>
          <p:cNvPr id="24579" name="Picture 2"/>
          <p:cNvPicPr>
            <a:picLocks noChangeAspect="1"/>
          </p:cNvPicPr>
          <p:nvPr/>
        </p:nvPicPr>
        <p:blipFill>
          <a:blip r:embed="rId3"/>
          <a:srcRect l="14673" t="73100" r="7196" b="2751"/>
          <a:stretch>
            <a:fillRect/>
          </a:stretch>
        </p:blipFill>
        <p:spPr bwMode="auto">
          <a:xfrm>
            <a:off x="1042988" y="4446588"/>
            <a:ext cx="7345362" cy="2222500"/>
          </a:xfrm>
          <a:prstGeom prst="rect">
            <a:avLst/>
          </a:prstGeom>
          <a:noFill/>
          <a:ln w="9525">
            <a:noFill/>
            <a:miter lim="800000"/>
            <a:headEnd/>
            <a:tailEnd/>
          </a:ln>
        </p:spPr>
      </p:pic>
      <p:cxnSp>
        <p:nvCxnSpPr>
          <p:cNvPr id="18" name="直線接點 17"/>
          <p:cNvCxnSpPr/>
          <p:nvPr/>
        </p:nvCxnSpPr>
        <p:spPr>
          <a:xfrm>
            <a:off x="7092950" y="2636838"/>
            <a:ext cx="863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a:endCxn id="21" idx="7"/>
          </p:cNvCxnSpPr>
          <p:nvPr/>
        </p:nvCxnSpPr>
        <p:spPr>
          <a:xfrm flipH="1">
            <a:off x="3613150" y="2636838"/>
            <a:ext cx="3911600" cy="20780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橢圓 20"/>
          <p:cNvSpPr/>
          <p:nvPr/>
        </p:nvSpPr>
        <p:spPr>
          <a:xfrm>
            <a:off x="3059113" y="4662488"/>
            <a:ext cx="649287" cy="360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 name="矩形 22"/>
          <p:cNvSpPr/>
          <p:nvPr/>
        </p:nvSpPr>
        <p:spPr>
          <a:xfrm>
            <a:off x="7092950" y="5022850"/>
            <a:ext cx="1150938" cy="576263"/>
          </a:xfrm>
          <a:prstGeom prst="rect">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chemeClr val="tx1"/>
                </a:solidFill>
              </a:rPr>
              <a:t>OUT0</a:t>
            </a:r>
            <a:endParaRPr lang="zh-TW" altLang="en-US" sz="2400" dirty="0">
              <a:solidFill>
                <a:schemeClr val="tx1"/>
              </a:solidFill>
            </a:endParaRPr>
          </a:p>
        </p:txBody>
      </p:sp>
      <p:cxnSp>
        <p:nvCxnSpPr>
          <p:cNvPr id="25" name="肘形接點 24"/>
          <p:cNvCxnSpPr>
            <a:stCxn id="21" idx="6"/>
            <a:endCxn id="23" idx="1"/>
          </p:cNvCxnSpPr>
          <p:nvPr/>
        </p:nvCxnSpPr>
        <p:spPr>
          <a:xfrm>
            <a:off x="3708400" y="4841875"/>
            <a:ext cx="3384550" cy="468313"/>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橢圓 27"/>
          <p:cNvSpPr/>
          <p:nvPr/>
        </p:nvSpPr>
        <p:spPr>
          <a:xfrm>
            <a:off x="2051050" y="6165850"/>
            <a:ext cx="1225550" cy="431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標題 4"/>
          <p:cNvSpPr>
            <a:spLocks noGrp="1"/>
          </p:cNvSpPr>
          <p:nvPr>
            <p:ph type="title"/>
          </p:nvPr>
        </p:nvSpPr>
        <p:spPr/>
        <p:txBody>
          <a:bodyPr/>
          <a:lstStyle/>
          <a:p>
            <a:pPr eaLnBrk="1" hangingPunct="1"/>
            <a:r>
              <a:rPr lang="en-US" altLang="zh-TW" smtClean="0"/>
              <a:t>Software UART: Transmission</a:t>
            </a:r>
            <a:endParaRPr lang="zh-TW" altLang="en-US" smtClean="0"/>
          </a:p>
        </p:txBody>
      </p:sp>
      <p:graphicFrame>
        <p:nvGraphicFramePr>
          <p:cNvPr id="4" name="Group 5"/>
          <p:cNvGraphicFramePr>
            <a:graphicFrameLocks noGrp="1"/>
          </p:cNvGraphicFramePr>
          <p:nvPr/>
        </p:nvGraphicFramePr>
        <p:xfrm>
          <a:off x="539750" y="1196975"/>
          <a:ext cx="8208912" cy="5516880"/>
        </p:xfrm>
        <a:graphic>
          <a:graphicData uri="http://schemas.openxmlformats.org/drawingml/2006/table">
            <a:tbl>
              <a:tblPr/>
              <a:tblGrid>
                <a:gridCol w="8208912"/>
              </a:tblGrid>
              <a:tr h="41767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pragma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vector = TIMER0_A0_VECTOR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__interrupt void Timer_A0_ISR(void)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static unsigned char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10;</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TACCR0 += UART_TBIT; // Add Offset to TACCR0</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if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0) { // All bits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TXed</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TACCTL0 &amp;= ~CCIE;  // All bits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TXed</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disable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int</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10;     // Re-load bit counter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else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if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&amp; 0x01) { // Check next bit to TX</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TACCTL0 &amp;= ~OUTMOD2;  // TX Mark '1’</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else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TACCTL0 |= OUTMOD2; } // TX Space '0'</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&gt;&gt;= 1;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標題 2"/>
          <p:cNvSpPr>
            <a:spLocks noGrp="1"/>
          </p:cNvSpPr>
          <p:nvPr>
            <p:ph type="title"/>
          </p:nvPr>
        </p:nvSpPr>
        <p:spPr/>
        <p:txBody>
          <a:bodyPr/>
          <a:lstStyle/>
          <a:p>
            <a:pPr eaLnBrk="1" hangingPunct="1"/>
            <a:r>
              <a:rPr lang="en-US" altLang="zh-TW" smtClean="0"/>
              <a:t>Software UART: Transmission</a:t>
            </a:r>
            <a:endParaRPr lang="zh-TW" altLang="en-US" smtClean="0"/>
          </a:p>
        </p:txBody>
      </p:sp>
      <p:sp>
        <p:nvSpPr>
          <p:cNvPr id="28674" name="內容版面配置區 3"/>
          <p:cNvSpPr>
            <a:spLocks noGrp="1"/>
          </p:cNvSpPr>
          <p:nvPr>
            <p:ph idx="1"/>
          </p:nvPr>
        </p:nvSpPr>
        <p:spPr/>
        <p:txBody>
          <a:bodyPr/>
          <a:lstStyle/>
          <a:p>
            <a:pPr eaLnBrk="1" hangingPunct="1"/>
            <a:r>
              <a:rPr lang="en-US" altLang="zh-TW" smtClean="0"/>
              <a:t>Initialization and preparing the byte to TX</a:t>
            </a:r>
            <a:endParaRPr lang="zh-TW" altLang="en-US" smtClean="0"/>
          </a:p>
        </p:txBody>
      </p:sp>
      <p:graphicFrame>
        <p:nvGraphicFramePr>
          <p:cNvPr id="5" name="Group 5"/>
          <p:cNvGraphicFramePr>
            <a:graphicFrameLocks noGrp="1"/>
          </p:cNvGraphicFramePr>
          <p:nvPr/>
        </p:nvGraphicFramePr>
        <p:xfrm>
          <a:off x="395288" y="2276475"/>
          <a:ext cx="8352730" cy="4176713"/>
        </p:xfrm>
        <a:graphic>
          <a:graphicData uri="http://schemas.openxmlformats.org/drawingml/2006/table">
            <a:tbl>
              <a:tblPr/>
              <a:tblGrid>
                <a:gridCol w="8352730"/>
              </a:tblGrid>
              <a:tr h="41767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4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4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TACCTL0 = OUT;   // Set to output high</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4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4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TACCR0 = TAR;    // Current count of TA</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4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TACCR0 += UART_TBIT; // One bit time</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4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TACCTL0 = OUTMOD0 + CCIE; // Set TXD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4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4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r>
                        <a:rPr kumimoji="0" lang="en-US" altLang="zh-TW" sz="24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0x100; // Add stop bit to </a:t>
                      </a:r>
                      <a:r>
                        <a:rPr kumimoji="0" lang="en-US" altLang="zh-TW" sz="24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endParaRPr kumimoji="0" lang="en-US" altLang="zh-TW" sz="24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4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4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r>
                        <a:rPr kumimoji="0" lang="en-US" altLang="zh-TW" sz="24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&lt;&lt;= 1;    // Add start bit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4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標題 3"/>
          <p:cNvSpPr>
            <a:spLocks noGrp="1"/>
          </p:cNvSpPr>
          <p:nvPr>
            <p:ph type="title"/>
          </p:nvPr>
        </p:nvSpPr>
        <p:spPr/>
        <p:txBody>
          <a:bodyPr/>
          <a:lstStyle/>
          <a:p>
            <a:pPr eaLnBrk="1" hangingPunct="1"/>
            <a:r>
              <a:rPr lang="en-US" altLang="zh-TW" smtClean="0"/>
              <a:t>TACCTLx</a:t>
            </a:r>
            <a:endParaRPr lang="zh-TW" altLang="en-US" smtClean="0"/>
          </a:p>
        </p:txBody>
      </p:sp>
      <p:pic>
        <p:nvPicPr>
          <p:cNvPr id="29698" name="Picture 2"/>
          <p:cNvPicPr>
            <a:picLocks noChangeAspect="1" noChangeArrowheads="1"/>
          </p:cNvPicPr>
          <p:nvPr/>
        </p:nvPicPr>
        <p:blipFill>
          <a:blip r:embed="rId2"/>
          <a:srcRect/>
          <a:stretch>
            <a:fillRect/>
          </a:stretch>
        </p:blipFill>
        <p:spPr bwMode="auto">
          <a:xfrm>
            <a:off x="395288" y="1268413"/>
            <a:ext cx="8455025" cy="4824412"/>
          </a:xfrm>
          <a:prstGeom prst="rect">
            <a:avLst/>
          </a:prstGeom>
          <a:noFill/>
          <a:ln w="9525">
            <a:noFill/>
            <a:miter lim="800000"/>
            <a:headEnd/>
            <a:tailEnd/>
          </a:ln>
        </p:spPr>
      </p:pic>
      <p:sp>
        <p:nvSpPr>
          <p:cNvPr id="6" name="橢圓 5"/>
          <p:cNvSpPr/>
          <p:nvPr/>
        </p:nvSpPr>
        <p:spPr>
          <a:xfrm>
            <a:off x="5724525" y="2349500"/>
            <a:ext cx="1008063" cy="7921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29700" name="Picture 4"/>
          <p:cNvPicPr>
            <a:picLocks noChangeAspect="1" noChangeArrowheads="1"/>
          </p:cNvPicPr>
          <p:nvPr/>
        </p:nvPicPr>
        <p:blipFill>
          <a:blip r:embed="rId3"/>
          <a:srcRect/>
          <a:stretch>
            <a:fillRect/>
          </a:stretch>
        </p:blipFill>
        <p:spPr bwMode="auto">
          <a:xfrm>
            <a:off x="468313" y="6092825"/>
            <a:ext cx="8424862" cy="59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altLang="zh-TW" smtClean="0"/>
              <a:t>Software UART: Receive</a:t>
            </a:r>
          </a:p>
        </p:txBody>
      </p:sp>
      <p:sp>
        <p:nvSpPr>
          <p:cNvPr id="30722" name="內容版面配置區 21"/>
          <p:cNvSpPr>
            <a:spLocks noGrp="1"/>
          </p:cNvSpPr>
          <p:nvPr>
            <p:ph idx="1"/>
          </p:nvPr>
        </p:nvSpPr>
        <p:spPr/>
        <p:txBody>
          <a:bodyPr/>
          <a:lstStyle/>
          <a:p>
            <a:pPr eaLnBrk="1" hangingPunct="1"/>
            <a:r>
              <a:rPr lang="en-US" altLang="zh-TW" smtClean="0"/>
              <a:t>Initialization of Capture/Compare Block 1</a:t>
            </a:r>
            <a:endParaRPr lang="zh-TW" altLang="en-US" smtClean="0"/>
          </a:p>
        </p:txBody>
      </p:sp>
      <p:pic>
        <p:nvPicPr>
          <p:cNvPr id="30723" name="Picture 2"/>
          <p:cNvPicPr>
            <a:picLocks noChangeAspect="1"/>
          </p:cNvPicPr>
          <p:nvPr/>
        </p:nvPicPr>
        <p:blipFill>
          <a:blip r:embed="rId2"/>
          <a:srcRect t="34250" b="25850"/>
          <a:stretch>
            <a:fillRect/>
          </a:stretch>
        </p:blipFill>
        <p:spPr bwMode="auto">
          <a:xfrm>
            <a:off x="1671638" y="3860800"/>
            <a:ext cx="7004050" cy="2736850"/>
          </a:xfrm>
          <a:prstGeom prst="rect">
            <a:avLst/>
          </a:prstGeom>
          <a:noFill/>
          <a:ln w="9525">
            <a:noFill/>
            <a:miter lim="800000"/>
            <a:headEnd/>
            <a:tailEnd/>
          </a:ln>
        </p:spPr>
      </p:pic>
      <p:sp>
        <p:nvSpPr>
          <p:cNvPr id="30724" name="Oval 5"/>
          <p:cNvSpPr>
            <a:spLocks noChangeArrowheads="1"/>
          </p:cNvSpPr>
          <p:nvPr/>
        </p:nvSpPr>
        <p:spPr bwMode="auto">
          <a:xfrm>
            <a:off x="2268538" y="3933825"/>
            <a:ext cx="1008062" cy="1582738"/>
          </a:xfrm>
          <a:prstGeom prst="ellipse">
            <a:avLst/>
          </a:prstGeom>
          <a:noFill/>
          <a:ln w="28575">
            <a:solidFill>
              <a:srgbClr val="FF33CC"/>
            </a:solidFill>
            <a:round/>
            <a:headEnd/>
            <a:tailEnd/>
          </a:ln>
        </p:spPr>
        <p:txBody>
          <a:bodyPr wrap="none" anchor="ctr"/>
          <a:lstStyle/>
          <a:p>
            <a:endParaRPr lang="en-US" altLang="zh-TW"/>
          </a:p>
        </p:txBody>
      </p:sp>
      <p:sp>
        <p:nvSpPr>
          <p:cNvPr id="30725" name="Rectangle 7"/>
          <p:cNvSpPr>
            <a:spLocks noChangeArrowheads="1"/>
          </p:cNvSpPr>
          <p:nvPr/>
        </p:nvSpPr>
        <p:spPr bwMode="auto">
          <a:xfrm>
            <a:off x="6011863" y="4724400"/>
            <a:ext cx="1655762" cy="288925"/>
          </a:xfrm>
          <a:prstGeom prst="rect">
            <a:avLst/>
          </a:prstGeom>
          <a:noFill/>
          <a:ln w="28575">
            <a:solidFill>
              <a:srgbClr val="FF00FF"/>
            </a:solidFill>
            <a:miter lim="800000"/>
            <a:headEnd/>
            <a:tailEnd/>
          </a:ln>
        </p:spPr>
        <p:txBody>
          <a:bodyPr wrap="none" anchor="ctr"/>
          <a:lstStyle/>
          <a:p>
            <a:endParaRPr lang="en-US" altLang="zh-TW"/>
          </a:p>
        </p:txBody>
      </p:sp>
      <p:sp>
        <p:nvSpPr>
          <p:cNvPr id="30726" name="Text Box 9"/>
          <p:cNvSpPr txBox="1">
            <a:spLocks noChangeArrowheads="1"/>
          </p:cNvSpPr>
          <p:nvPr/>
        </p:nvSpPr>
        <p:spPr bwMode="auto">
          <a:xfrm>
            <a:off x="657225" y="4267200"/>
            <a:ext cx="819150" cy="461963"/>
          </a:xfrm>
          <a:prstGeom prst="rect">
            <a:avLst/>
          </a:prstGeom>
          <a:noFill/>
          <a:ln w="9525">
            <a:noFill/>
            <a:miter lim="800000"/>
            <a:headEnd/>
            <a:tailEnd/>
          </a:ln>
        </p:spPr>
        <p:txBody>
          <a:bodyPr wrap="none">
            <a:spAutoFit/>
          </a:bodyPr>
          <a:lstStyle/>
          <a:p>
            <a:r>
              <a:rPr lang="en-US" altLang="zh-TW" sz="2400">
                <a:solidFill>
                  <a:srgbClr val="FF33CC"/>
                </a:solidFill>
              </a:rPr>
              <a:t>P1.2</a:t>
            </a:r>
          </a:p>
        </p:txBody>
      </p:sp>
      <p:sp>
        <p:nvSpPr>
          <p:cNvPr id="30727" name="Line 10"/>
          <p:cNvSpPr>
            <a:spLocks noChangeShapeType="1"/>
          </p:cNvSpPr>
          <p:nvPr/>
        </p:nvSpPr>
        <p:spPr bwMode="auto">
          <a:xfrm flipH="1" flipV="1">
            <a:off x="1546225" y="4506913"/>
            <a:ext cx="1154113" cy="1587"/>
          </a:xfrm>
          <a:prstGeom prst="line">
            <a:avLst/>
          </a:prstGeom>
          <a:noFill/>
          <a:ln w="38100">
            <a:solidFill>
              <a:srgbClr val="FF33CC"/>
            </a:solidFill>
            <a:round/>
            <a:headEnd type="triangle" w="med" len="med"/>
            <a:tailEnd/>
          </a:ln>
        </p:spPr>
        <p:txBody>
          <a:bodyPr/>
          <a:lstStyle/>
          <a:p>
            <a:endParaRPr lang="zh-TW" altLang="en-US"/>
          </a:p>
        </p:txBody>
      </p:sp>
      <p:sp>
        <p:nvSpPr>
          <p:cNvPr id="30728" name="Line 13"/>
          <p:cNvSpPr>
            <a:spLocks noChangeShapeType="1"/>
          </p:cNvSpPr>
          <p:nvPr/>
        </p:nvSpPr>
        <p:spPr bwMode="auto">
          <a:xfrm>
            <a:off x="2916238" y="4868863"/>
            <a:ext cx="3168650" cy="73025"/>
          </a:xfrm>
          <a:prstGeom prst="line">
            <a:avLst/>
          </a:prstGeom>
          <a:noFill/>
          <a:ln w="38100">
            <a:solidFill>
              <a:srgbClr val="FF00FF"/>
            </a:solidFill>
            <a:round/>
            <a:headEnd/>
            <a:tailEnd type="triangle" w="med" len="med"/>
          </a:ln>
        </p:spPr>
        <p:txBody>
          <a:bodyPr/>
          <a:lstStyle/>
          <a:p>
            <a:endParaRPr lang="zh-TW" altLang="en-US"/>
          </a:p>
        </p:txBody>
      </p:sp>
      <p:sp>
        <p:nvSpPr>
          <p:cNvPr id="30729" name="Oval 14"/>
          <p:cNvSpPr>
            <a:spLocks noChangeArrowheads="1"/>
          </p:cNvSpPr>
          <p:nvPr/>
        </p:nvSpPr>
        <p:spPr bwMode="auto">
          <a:xfrm>
            <a:off x="1908175" y="5949950"/>
            <a:ext cx="431800" cy="358775"/>
          </a:xfrm>
          <a:prstGeom prst="ellipse">
            <a:avLst/>
          </a:prstGeom>
          <a:noFill/>
          <a:ln w="57150">
            <a:solidFill>
              <a:srgbClr val="FF00FF"/>
            </a:solidFill>
            <a:round/>
            <a:headEnd/>
            <a:tailEnd/>
          </a:ln>
        </p:spPr>
        <p:txBody>
          <a:bodyPr wrap="none" anchor="ctr"/>
          <a:lstStyle/>
          <a:p>
            <a:endParaRPr lang="en-US" altLang="zh-TW"/>
          </a:p>
        </p:txBody>
      </p:sp>
      <p:cxnSp>
        <p:nvCxnSpPr>
          <p:cNvPr id="18" name="肘形接點 17"/>
          <p:cNvCxnSpPr>
            <a:endCxn id="30729" idx="6"/>
          </p:cNvCxnSpPr>
          <p:nvPr/>
        </p:nvCxnSpPr>
        <p:spPr>
          <a:xfrm rot="5400000">
            <a:off x="2142331" y="4995069"/>
            <a:ext cx="1331913" cy="936625"/>
          </a:xfrm>
          <a:prstGeom prst="bentConnector2">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3" name="Group 5"/>
          <p:cNvGraphicFramePr>
            <a:graphicFrameLocks noGrp="1"/>
          </p:cNvGraphicFramePr>
          <p:nvPr/>
        </p:nvGraphicFramePr>
        <p:xfrm>
          <a:off x="468313" y="2276475"/>
          <a:ext cx="8352730" cy="1335024"/>
        </p:xfrm>
        <a:graphic>
          <a:graphicData uri="http://schemas.openxmlformats.org/drawingml/2006/table">
            <a:tbl>
              <a:tblPr/>
              <a:tblGrid>
                <a:gridCol w="8352730"/>
              </a:tblGrid>
              <a:tr h="93610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4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TACCTL1 = SCS + CM1 + CAP + CCIE;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4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Sync, capture on </a:t>
                      </a:r>
                      <a:r>
                        <a:rPr kumimoji="0" lang="en-US" altLang="zh-TW" sz="24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neg</a:t>
                      </a:r>
                      <a:r>
                        <a:rPr kumimoji="0" lang="en-US" altLang="zh-TW" sz="24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edge, Capture mode</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4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CCIS1 = 0 (default) </a:t>
                      </a:r>
                      <a:r>
                        <a:rPr kumimoji="0" lang="en-US" altLang="zh-TW" sz="2400" b="1" i="0" u="none" strike="noStrike" cap="none" normalizeH="0" baseline="0" dirty="0" smtClean="0">
                          <a:ln>
                            <a:noFill/>
                          </a:ln>
                          <a:solidFill>
                            <a:schemeClr val="tx1"/>
                          </a:solidFill>
                          <a:effectLst/>
                          <a:latin typeface="Courier New" pitchFamily="49" charset="0"/>
                          <a:ea typeface="新細明體" charset="-120"/>
                          <a:cs typeface="Courier New" pitchFamily="49" charset="0"/>
                          <a:sym typeface="Wingdings" pitchFamily="2" charset="2"/>
                        </a:rPr>
                        <a:t> CCI1A, interrupt</a:t>
                      </a:r>
                      <a:endParaRPr kumimoji="0" lang="en-US" altLang="zh-TW" sz="24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cxnSp>
        <p:nvCxnSpPr>
          <p:cNvPr id="26" name="直線單箭頭接點 25"/>
          <p:cNvCxnSpPr>
            <a:endCxn id="30725" idx="0"/>
          </p:cNvCxnSpPr>
          <p:nvPr/>
        </p:nvCxnSpPr>
        <p:spPr>
          <a:xfrm>
            <a:off x="6011863" y="3933825"/>
            <a:ext cx="828675" cy="790575"/>
          </a:xfrm>
          <a:prstGeom prst="straightConnector1">
            <a:avLst/>
          </a:prstGeom>
          <a:ln w="76200">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標題 4"/>
          <p:cNvSpPr>
            <a:spLocks noGrp="1"/>
          </p:cNvSpPr>
          <p:nvPr>
            <p:ph type="title"/>
          </p:nvPr>
        </p:nvSpPr>
        <p:spPr/>
        <p:txBody>
          <a:bodyPr/>
          <a:lstStyle/>
          <a:p>
            <a:pPr eaLnBrk="1" hangingPunct="1"/>
            <a:r>
              <a:rPr lang="en-US" altLang="zh-TW" smtClean="0"/>
              <a:t>Software UART: Receive</a:t>
            </a:r>
            <a:endParaRPr lang="zh-TW" altLang="en-US" smtClean="0"/>
          </a:p>
        </p:txBody>
      </p:sp>
      <p:sp>
        <p:nvSpPr>
          <p:cNvPr id="31746" name="內容版面配置區 2"/>
          <p:cNvSpPr>
            <a:spLocks noGrp="1"/>
          </p:cNvSpPr>
          <p:nvPr>
            <p:ph sz="half" idx="4294967295"/>
          </p:nvPr>
        </p:nvSpPr>
        <p:spPr>
          <a:xfrm>
            <a:off x="0" y="1676400"/>
            <a:ext cx="4013200" cy="4495800"/>
          </a:xfrm>
        </p:spPr>
        <p:txBody>
          <a:bodyPr/>
          <a:lstStyle/>
          <a:p>
            <a:pPr eaLnBrk="1" hangingPunct="1">
              <a:buFont typeface="Arial" charset="0"/>
              <a:buNone/>
            </a:pPr>
            <a:r>
              <a:rPr lang="en-US" altLang="zh-TW" sz="1200" b="1" smtClean="0"/>
              <a:t> </a:t>
            </a:r>
          </a:p>
        </p:txBody>
      </p:sp>
      <p:graphicFrame>
        <p:nvGraphicFramePr>
          <p:cNvPr id="54277" name="Group 5"/>
          <p:cNvGraphicFramePr>
            <a:graphicFrameLocks noGrp="1"/>
          </p:cNvGraphicFramePr>
          <p:nvPr/>
        </p:nvGraphicFramePr>
        <p:xfrm>
          <a:off x="468313" y="1196975"/>
          <a:ext cx="8352730" cy="5516880"/>
        </p:xfrm>
        <a:graphic>
          <a:graphicData uri="http://schemas.openxmlformats.org/drawingml/2006/table">
            <a:tbl>
              <a:tblPr/>
              <a:tblGrid>
                <a:gridCol w="8352730"/>
              </a:tblGrid>
              <a:tr h="41767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pragma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vector = TIMER0_A1_VECTOR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__interrupt void Timer_A1_ISR(void)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static unsigned char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8;</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TACCR1 += UART_TBIT;  // Add offset to TACCR1</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if (TACCTL1 &amp; CAP) {  // On start bit edge</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TACCTL1 &amp;= ~CAP;    // Switch to compare mode</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TACCR1 += UART_TBIT_DIV_2; // To middle of bit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else {              // Sample the next data bit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&gt;&gt;= 1;</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if (TACCTL1 &amp; SCCI){// Get bit from receive latch</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0x80;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if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0) {   // All bits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RXed</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TACCTL1 |= CAP; }    // Switch to capture mode</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標題 4"/>
          <p:cNvSpPr>
            <a:spLocks noGrp="1"/>
          </p:cNvSpPr>
          <p:nvPr>
            <p:ph type="title"/>
          </p:nvPr>
        </p:nvSpPr>
        <p:spPr/>
        <p:txBody>
          <a:bodyPr/>
          <a:lstStyle/>
          <a:p>
            <a:pPr eaLnBrk="1" hangingPunct="1"/>
            <a:r>
              <a:rPr lang="en-US" altLang="zh-TW" smtClean="0"/>
              <a:t>Sample Code </a:t>
            </a:r>
            <a:r>
              <a:rPr lang="en-US" altLang="zh-TW" sz="2400" smtClean="0"/>
              <a:t>(msp430g2xx3_ta_uart9600) </a:t>
            </a:r>
            <a:endParaRPr lang="zh-TW" altLang="en-US" sz="2400" smtClean="0"/>
          </a:p>
        </p:txBody>
      </p:sp>
      <p:sp>
        <p:nvSpPr>
          <p:cNvPr id="33794" name="內容版面配置區 5"/>
          <p:cNvSpPr>
            <a:spLocks noGrp="1"/>
          </p:cNvSpPr>
          <p:nvPr>
            <p:ph idx="1"/>
          </p:nvPr>
        </p:nvSpPr>
        <p:spPr/>
        <p:txBody>
          <a:bodyPr/>
          <a:lstStyle/>
          <a:p>
            <a:pPr eaLnBrk="1" hangingPunct="1"/>
            <a:r>
              <a:rPr lang="en-US" altLang="zh-TW" smtClean="0"/>
              <a:t>Software UART, using Timer_A, 9600 baud, echo, full duplex, 32kHz ACLK</a:t>
            </a:r>
          </a:p>
          <a:p>
            <a:pPr lvl="1" eaLnBrk="1" hangingPunct="1"/>
            <a:r>
              <a:rPr lang="en-US" altLang="zh-TW" smtClean="0"/>
              <a:t>Main loop readies UART to receive one character and waits in LPM3 with all activity interrupt driven.</a:t>
            </a:r>
          </a:p>
          <a:p>
            <a:pPr lvl="1" eaLnBrk="1" hangingPunct="1"/>
            <a:r>
              <a:rPr lang="en-US" altLang="zh-TW" smtClean="0"/>
              <a:t>ACLK = TACLK = LFXT1 = 32768Hz, MCLK = SMCLK = default DCO, external watch crystal required</a:t>
            </a:r>
          </a:p>
          <a:p>
            <a:pPr lvl="1" eaLnBrk="1" hangingPunct="1"/>
            <a:r>
              <a:rPr lang="en-US" altLang="zh-TW" smtClean="0"/>
              <a:t>TACCR0 and TACCR1 may interrupt at any time and in an interleaved way</a:t>
            </a:r>
            <a:endParaRPr lang="zh-TW" alt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標題 4"/>
          <p:cNvSpPr>
            <a:spLocks noGrp="1"/>
          </p:cNvSpPr>
          <p:nvPr>
            <p:ph type="title"/>
          </p:nvPr>
        </p:nvSpPr>
        <p:spPr/>
        <p:txBody>
          <a:bodyPr anchor="b"/>
          <a:lstStyle/>
          <a:p>
            <a:pPr eaLnBrk="1" hangingPunct="1"/>
            <a:r>
              <a:rPr lang="en-US" altLang="zh-TW" smtClean="0"/>
              <a:t>Sample Code </a:t>
            </a:r>
            <a:r>
              <a:rPr lang="en-US" altLang="zh-TW" sz="2400" smtClean="0"/>
              <a:t>(msp430g2xx3_ta_uart9600) </a:t>
            </a:r>
            <a:endParaRPr lang="zh-TW" altLang="en-US" sz="2400" smtClean="0"/>
          </a:p>
        </p:txBody>
      </p:sp>
      <p:sp>
        <p:nvSpPr>
          <p:cNvPr id="34818" name="內容版面配置區 2"/>
          <p:cNvSpPr>
            <a:spLocks noGrp="1"/>
          </p:cNvSpPr>
          <p:nvPr>
            <p:ph sz="half" idx="4294967295"/>
          </p:nvPr>
        </p:nvSpPr>
        <p:spPr>
          <a:xfrm>
            <a:off x="0" y="1676400"/>
            <a:ext cx="4013200" cy="4495800"/>
          </a:xfrm>
        </p:spPr>
        <p:txBody>
          <a:bodyPr/>
          <a:lstStyle/>
          <a:p>
            <a:pPr eaLnBrk="1" hangingPunct="1">
              <a:buFont typeface="Arial" charset="0"/>
              <a:buNone/>
            </a:pPr>
            <a:r>
              <a:rPr lang="en-US" altLang="zh-TW" sz="1200" b="1" smtClean="0"/>
              <a:t> </a:t>
            </a:r>
          </a:p>
        </p:txBody>
      </p:sp>
      <p:graphicFrame>
        <p:nvGraphicFramePr>
          <p:cNvPr id="54277" name="Group 5"/>
          <p:cNvGraphicFramePr>
            <a:graphicFrameLocks noGrp="1"/>
          </p:cNvGraphicFramePr>
          <p:nvPr/>
        </p:nvGraphicFramePr>
        <p:xfrm>
          <a:off x="468313" y="1773238"/>
          <a:ext cx="8352730" cy="4176713"/>
        </p:xfrm>
        <a:graphic>
          <a:graphicData uri="http://schemas.openxmlformats.org/drawingml/2006/table">
            <a:tbl>
              <a:tblPr/>
              <a:tblGrid>
                <a:gridCol w="8352730"/>
              </a:tblGrid>
              <a:tr h="41767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#include "msp430g2553.h“</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#define UART_TXD 0x02 // TXD on P1.1 (Timer0_A.OUT0)</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#define UART_RXD 0x04 // RXD on P1.2 (Timer0_A.CCI1A)</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#define UART_TBIT_DIV_2     (1000000 / (9600 * 2))</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#define UART_TBIT           (1000000 / 9600)</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unsigned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int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UART internal TX variable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unsigned char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rxBuffer</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Received UART character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TimerA_UART_init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TimerA_UART_tx</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(unsigned char byte);</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TimerA_UART_print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(char *string);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標題 4"/>
          <p:cNvSpPr>
            <a:spLocks noGrp="1"/>
          </p:cNvSpPr>
          <p:nvPr>
            <p:ph type="title"/>
          </p:nvPr>
        </p:nvSpPr>
        <p:spPr/>
        <p:txBody>
          <a:bodyPr anchor="b"/>
          <a:lstStyle/>
          <a:p>
            <a:pPr eaLnBrk="1" hangingPunct="1"/>
            <a:r>
              <a:rPr lang="en-US" altLang="zh-TW" smtClean="0"/>
              <a:t>Sample Code </a:t>
            </a:r>
            <a:r>
              <a:rPr lang="en-US" altLang="zh-TW" sz="2400" smtClean="0"/>
              <a:t>(msp430g2xx3_ta_uart9600) </a:t>
            </a:r>
            <a:endParaRPr lang="zh-TW" altLang="en-US" sz="2400" smtClean="0"/>
          </a:p>
        </p:txBody>
      </p:sp>
      <p:sp>
        <p:nvSpPr>
          <p:cNvPr id="36866" name="內容版面配置區 2"/>
          <p:cNvSpPr>
            <a:spLocks noGrp="1"/>
          </p:cNvSpPr>
          <p:nvPr>
            <p:ph sz="half" idx="4294967295"/>
          </p:nvPr>
        </p:nvSpPr>
        <p:spPr>
          <a:xfrm>
            <a:off x="0" y="1676400"/>
            <a:ext cx="4013200" cy="4495800"/>
          </a:xfrm>
        </p:spPr>
        <p:txBody>
          <a:bodyPr/>
          <a:lstStyle/>
          <a:p>
            <a:pPr eaLnBrk="1" hangingPunct="1">
              <a:buFont typeface="Arial" charset="0"/>
              <a:buNone/>
            </a:pPr>
            <a:r>
              <a:rPr lang="en-US" altLang="zh-TW" sz="1200" b="1" smtClean="0"/>
              <a:t> </a:t>
            </a:r>
          </a:p>
        </p:txBody>
      </p:sp>
      <p:graphicFrame>
        <p:nvGraphicFramePr>
          <p:cNvPr id="36874" name="Group 10"/>
          <p:cNvGraphicFramePr>
            <a:graphicFrameLocks noGrp="1"/>
          </p:cNvGraphicFramePr>
          <p:nvPr/>
        </p:nvGraphicFramePr>
        <p:xfrm>
          <a:off x="468313" y="1628775"/>
          <a:ext cx="8351837" cy="4176713"/>
        </p:xfrm>
        <a:graphic>
          <a:graphicData uri="http://schemas.openxmlformats.org/drawingml/2006/table">
            <a:tbl>
              <a:tblPr/>
              <a:tblGrid>
                <a:gridCol w="8351837"/>
              </a:tblGrid>
              <a:tr h="41767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smtClean="0">
                          <a:ln>
                            <a:noFill/>
                          </a:ln>
                          <a:solidFill>
                            <a:schemeClr val="tx1"/>
                          </a:solidFill>
                          <a:effectLst/>
                          <a:latin typeface="Courier New" pitchFamily="49" charset="0"/>
                          <a:ea typeface="新細明體" charset="-120"/>
                          <a:cs typeface="Courier New" pitchFamily="49" charset="0"/>
                        </a:rPr>
                        <a:t>void main(void)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smtClean="0">
                          <a:ln>
                            <a:noFill/>
                          </a:ln>
                          <a:solidFill>
                            <a:schemeClr val="tx1"/>
                          </a:solidFill>
                          <a:effectLst/>
                          <a:latin typeface="Courier New" pitchFamily="49" charset="0"/>
                          <a:ea typeface="新細明體" charset="-120"/>
                          <a:cs typeface="Courier New" pitchFamily="49" charset="0"/>
                        </a:rPr>
                        <a:t>  WDTCTL = WDTPW + WDTHOLD;  // Stop watchdog timer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smtClean="0">
                          <a:ln>
                            <a:noFill/>
                          </a:ln>
                          <a:solidFill>
                            <a:schemeClr val="tx1"/>
                          </a:solidFill>
                          <a:effectLst/>
                          <a:latin typeface="Courier New" pitchFamily="49" charset="0"/>
                          <a:ea typeface="新細明體" charset="-120"/>
                          <a:cs typeface="Courier New" pitchFamily="49" charset="0"/>
                        </a:rPr>
                        <a:t>  DCOCTL = 0x00;             // Set DCOCLK to 1MHz</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smtClean="0">
                          <a:ln>
                            <a:noFill/>
                          </a:ln>
                          <a:solidFill>
                            <a:schemeClr val="tx1"/>
                          </a:solidFill>
                          <a:effectLst/>
                          <a:latin typeface="Courier New" pitchFamily="49" charset="0"/>
                          <a:ea typeface="新細明體" charset="-120"/>
                          <a:cs typeface="Courier New" pitchFamily="49" charset="0"/>
                        </a:rPr>
                        <a:t>  BCSCTL1 = CALBC1_1MHZ;</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smtClean="0">
                          <a:ln>
                            <a:noFill/>
                          </a:ln>
                          <a:solidFill>
                            <a:schemeClr val="tx1"/>
                          </a:solidFill>
                          <a:effectLst/>
                          <a:latin typeface="Courier New" pitchFamily="49" charset="0"/>
                          <a:ea typeface="新細明體" charset="-120"/>
                          <a:cs typeface="Courier New" pitchFamily="49" charset="0"/>
                        </a:rPr>
                        <a:t>  DCOCTL = CALDCO_1MHZ;</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smtClean="0">
                          <a:ln>
                            <a:noFill/>
                          </a:ln>
                          <a:solidFill>
                            <a:schemeClr val="tx1"/>
                          </a:solidFill>
                          <a:effectLst/>
                          <a:latin typeface="Courier New" pitchFamily="49" charset="0"/>
                          <a:ea typeface="新細明體" charset="-120"/>
                          <a:cs typeface="Courier New" pitchFamily="49" charset="0"/>
                        </a:rPr>
                        <a:t>  P1OUT = 0x00;       // Initialize all GPIO</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smtClean="0">
                          <a:ln>
                            <a:noFill/>
                          </a:ln>
                          <a:solidFill>
                            <a:schemeClr val="tx1"/>
                          </a:solidFill>
                          <a:effectLst/>
                          <a:latin typeface="Courier New" pitchFamily="49" charset="0"/>
                          <a:ea typeface="新細明體" charset="-120"/>
                          <a:cs typeface="Courier New" pitchFamily="49" charset="0"/>
                        </a:rPr>
                        <a:t>  P1SEL = UART_TXD + UART_RXD; // Use TXD/RXD pins</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smtClean="0">
                          <a:ln>
                            <a:noFill/>
                          </a:ln>
                          <a:solidFill>
                            <a:schemeClr val="tx1"/>
                          </a:solidFill>
                          <a:effectLst/>
                          <a:latin typeface="Courier New" pitchFamily="49" charset="0"/>
                          <a:ea typeface="新細明體" charset="-120"/>
                          <a:cs typeface="Courier New" pitchFamily="49" charset="0"/>
                        </a:rPr>
                        <a:t>  P1DIR = 0xFF &amp; ~UART_RXD; // Set pins to output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smtClean="0">
                          <a:ln>
                            <a:noFill/>
                          </a:ln>
                          <a:solidFill>
                            <a:schemeClr val="tx1"/>
                          </a:solidFill>
                          <a:effectLst/>
                          <a:latin typeface="Courier New" pitchFamily="49" charset="0"/>
                          <a:ea typeface="新細明體" charset="-120"/>
                          <a:cs typeface="Courier New" pitchFamily="49" charset="0"/>
                        </a:rPr>
                        <a:t>  __enable_interrupt();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標題 4"/>
          <p:cNvSpPr>
            <a:spLocks noGrp="1"/>
          </p:cNvSpPr>
          <p:nvPr>
            <p:ph type="title"/>
          </p:nvPr>
        </p:nvSpPr>
        <p:spPr/>
        <p:txBody>
          <a:bodyPr anchor="b"/>
          <a:lstStyle/>
          <a:p>
            <a:pPr eaLnBrk="1" hangingPunct="1"/>
            <a:r>
              <a:rPr lang="en-US" altLang="zh-TW" smtClean="0"/>
              <a:t>Sample Code </a:t>
            </a:r>
            <a:r>
              <a:rPr lang="en-US" altLang="zh-TW" sz="2400" smtClean="0"/>
              <a:t>(msp430g2xx3_ta_uart9600) </a:t>
            </a:r>
            <a:endParaRPr lang="zh-TW" altLang="en-US" sz="2400" smtClean="0"/>
          </a:p>
        </p:txBody>
      </p:sp>
      <p:sp>
        <p:nvSpPr>
          <p:cNvPr id="38914" name="內容版面配置區 2"/>
          <p:cNvSpPr>
            <a:spLocks noGrp="1"/>
          </p:cNvSpPr>
          <p:nvPr>
            <p:ph sz="half" idx="4294967295"/>
          </p:nvPr>
        </p:nvSpPr>
        <p:spPr>
          <a:xfrm>
            <a:off x="0" y="1676400"/>
            <a:ext cx="4013200" cy="4495800"/>
          </a:xfrm>
        </p:spPr>
        <p:txBody>
          <a:bodyPr/>
          <a:lstStyle/>
          <a:p>
            <a:pPr eaLnBrk="1" hangingPunct="1">
              <a:buFont typeface="Arial" charset="0"/>
              <a:buNone/>
            </a:pPr>
            <a:r>
              <a:rPr lang="en-US" altLang="zh-TW" sz="1200" b="1" smtClean="0"/>
              <a:t> </a:t>
            </a:r>
          </a:p>
        </p:txBody>
      </p:sp>
      <p:graphicFrame>
        <p:nvGraphicFramePr>
          <p:cNvPr id="54277" name="Group 5"/>
          <p:cNvGraphicFramePr>
            <a:graphicFrameLocks noGrp="1"/>
          </p:cNvGraphicFramePr>
          <p:nvPr/>
        </p:nvGraphicFramePr>
        <p:xfrm>
          <a:off x="468313" y="1628775"/>
          <a:ext cx="8352730" cy="4785360"/>
        </p:xfrm>
        <a:graphic>
          <a:graphicData uri="http://schemas.openxmlformats.org/drawingml/2006/table">
            <a:tbl>
              <a:tblPr/>
              <a:tblGrid>
                <a:gridCol w="8352730"/>
              </a:tblGrid>
              <a:tr h="41767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TimerA_UART_init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Start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Timer_A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UART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TimerA_UART_print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("G2xx2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UART\r\n");</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TimerA_UART_print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("READY.\r\n");</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for (;;)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Wait for incoming character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smtClean="0">
                          <a:ln>
                            <a:noFill/>
                          </a:ln>
                          <a:solidFill>
                            <a:srgbClr val="FF0000"/>
                          </a:solidFill>
                          <a:effectLst/>
                          <a:latin typeface="Courier New" pitchFamily="49" charset="0"/>
                          <a:ea typeface="新細明體" charset="-120"/>
                          <a:cs typeface="Courier New" pitchFamily="49" charset="0"/>
                        </a:rPr>
                        <a:t>__</a:t>
                      </a:r>
                      <a:r>
                        <a:rPr kumimoji="0" lang="en-US" altLang="zh-TW" sz="2000" b="1" i="0" u="none" strike="noStrike" cap="none" normalizeH="0" baseline="0" dirty="0" err="1" smtClean="0">
                          <a:ln>
                            <a:noFill/>
                          </a:ln>
                          <a:solidFill>
                            <a:srgbClr val="FF0000"/>
                          </a:solidFill>
                          <a:effectLst/>
                          <a:latin typeface="Courier New" pitchFamily="49" charset="0"/>
                          <a:ea typeface="新細明體" charset="-120"/>
                          <a:cs typeface="Courier New" pitchFamily="49" charset="0"/>
                        </a:rPr>
                        <a:t>bis_SR_register</a:t>
                      </a:r>
                      <a:r>
                        <a:rPr kumimoji="0" lang="en-US" altLang="zh-TW" sz="2000" b="1" i="0" u="none" strike="noStrike" cap="none" normalizeH="0" baseline="0" dirty="0" smtClean="0">
                          <a:ln>
                            <a:noFill/>
                          </a:ln>
                          <a:solidFill>
                            <a:srgbClr val="FF0000"/>
                          </a:solidFill>
                          <a:effectLst/>
                          <a:latin typeface="Courier New" pitchFamily="49" charset="0"/>
                          <a:ea typeface="新細明體" charset="-120"/>
                          <a:cs typeface="Courier New" pitchFamily="49" charset="0"/>
                        </a:rPr>
                        <a:t>(LPM0_bits);</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Echo received character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TimerA_UART_tx</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rxBuffer</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TimerA_UART_print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(char *string)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while (*string)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TimerA_UART_tx</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(*string++);</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6" name="文字方塊 5"/>
          <p:cNvSpPr txBox="1"/>
          <p:nvPr/>
        </p:nvSpPr>
        <p:spPr>
          <a:xfrm>
            <a:off x="5940425" y="3860800"/>
            <a:ext cx="2030413" cy="708025"/>
          </a:xfrm>
          <a:prstGeom prst="rect">
            <a:avLst/>
          </a:prstGeom>
          <a:noFill/>
          <a:ln>
            <a:solidFill>
              <a:srgbClr val="FF0000"/>
            </a:solidFill>
          </a:ln>
        </p:spPr>
        <p:txBody>
          <a:bodyPr wrap="none">
            <a:spAutoFit/>
          </a:bodyPr>
          <a:lstStyle/>
          <a:p>
            <a:pPr>
              <a:defRPr/>
            </a:pPr>
            <a:r>
              <a:rPr lang="en-US" altLang="zh-TW" sz="2000" dirty="0">
                <a:solidFill>
                  <a:srgbClr val="FF0000"/>
                </a:solidFill>
                <a:latin typeface="+mn-lt"/>
              </a:rPr>
              <a:t>Waken up by</a:t>
            </a:r>
            <a:br>
              <a:rPr lang="en-US" altLang="zh-TW" sz="2000" dirty="0">
                <a:solidFill>
                  <a:srgbClr val="FF0000"/>
                </a:solidFill>
                <a:latin typeface="+mn-lt"/>
              </a:rPr>
            </a:br>
            <a:r>
              <a:rPr kumimoji="0" lang="en-US" altLang="zh-TW" sz="2000" b="1" dirty="0">
                <a:solidFill>
                  <a:srgbClr val="FF0000"/>
                </a:solidFill>
                <a:latin typeface="Courier New" pitchFamily="49" charset="0"/>
                <a:cs typeface="Courier New" pitchFamily="49" charset="0"/>
              </a:rPr>
              <a:t>Timer_A1_ISR</a:t>
            </a:r>
            <a:endParaRPr lang="zh-TW" altLang="en-US" sz="2000" dirty="0">
              <a:solidFill>
                <a:srgbClr val="FF0000"/>
              </a:solidFill>
              <a:latin typeface="+mn-lt"/>
            </a:endParaRPr>
          </a:p>
        </p:txBody>
      </p:sp>
      <p:cxnSp>
        <p:nvCxnSpPr>
          <p:cNvPr id="8" name="直線單箭頭接點 7"/>
          <p:cNvCxnSpPr>
            <a:stCxn id="6" idx="1"/>
          </p:cNvCxnSpPr>
          <p:nvPr/>
        </p:nvCxnSpPr>
        <p:spPr>
          <a:xfrm flipH="1" flipV="1">
            <a:off x="5364163" y="3789363"/>
            <a:ext cx="576262" cy="4254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標題 1"/>
          <p:cNvSpPr>
            <a:spLocks noGrp="1"/>
          </p:cNvSpPr>
          <p:nvPr>
            <p:ph type="title"/>
          </p:nvPr>
        </p:nvSpPr>
        <p:spPr/>
        <p:txBody>
          <a:bodyPr/>
          <a:lstStyle/>
          <a:p>
            <a:pPr eaLnBrk="1" hangingPunct="1"/>
            <a:r>
              <a:rPr lang="en-US" altLang="zh-TW" smtClean="0"/>
              <a:t>Introduction</a:t>
            </a:r>
            <a:endParaRPr lang="zh-TW" altLang="en-US" smtClean="0"/>
          </a:p>
        </p:txBody>
      </p:sp>
      <p:sp>
        <p:nvSpPr>
          <p:cNvPr id="16386" name="內容版面配置區 2"/>
          <p:cNvSpPr>
            <a:spLocks noGrp="1"/>
          </p:cNvSpPr>
          <p:nvPr>
            <p:ph idx="1"/>
          </p:nvPr>
        </p:nvSpPr>
        <p:spPr/>
        <p:txBody>
          <a:bodyPr/>
          <a:lstStyle/>
          <a:p>
            <a:pPr eaLnBrk="1" hangingPunct="1"/>
            <a:r>
              <a:rPr lang="en-US" altLang="zh-TW" smtClean="0"/>
              <a:t>In this lab, we will learn</a:t>
            </a:r>
          </a:p>
          <a:p>
            <a:pPr lvl="1" eaLnBrk="1" hangingPunct="1"/>
            <a:r>
              <a:rPr lang="en-US" altLang="zh-TW" smtClean="0"/>
              <a:t>Communication peripherals of MSP430 LaunchPad</a:t>
            </a:r>
          </a:p>
          <a:p>
            <a:pPr lvl="1" eaLnBrk="1" hangingPunct="1"/>
            <a:r>
              <a:rPr lang="en-US" altLang="zh-TW" smtClean="0"/>
              <a:t>How to implement a software UART on MSP430 LaunchPad</a:t>
            </a:r>
          </a:p>
          <a:p>
            <a:pPr lvl="1" eaLnBrk="1" hangingPunct="1"/>
            <a:r>
              <a:rPr lang="en-US" altLang="zh-TW" smtClean="0"/>
              <a:t>How to let MSP430 LaunchPad communicate with the PC through RS232 interface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投影片編號版面配置區 4"/>
          <p:cNvSpPr txBox="1">
            <a:spLocks noGrp="1"/>
          </p:cNvSpPr>
          <p:nvPr/>
        </p:nvSpPr>
        <p:spPr bwMode="auto">
          <a:xfrm>
            <a:off x="6731000" y="6229350"/>
            <a:ext cx="1905000" cy="457200"/>
          </a:xfrm>
          <a:prstGeom prst="rect">
            <a:avLst/>
          </a:prstGeom>
          <a:noFill/>
          <a:ln w="9525">
            <a:noFill/>
            <a:miter lim="800000"/>
            <a:headEnd/>
            <a:tailEnd/>
          </a:ln>
        </p:spPr>
        <p:txBody>
          <a:bodyPr anchor="b"/>
          <a:lstStyle/>
          <a:p>
            <a:pPr algn="r" eaLnBrk="0" hangingPunct="0">
              <a:spcBef>
                <a:spcPct val="50000"/>
              </a:spcBef>
            </a:pPr>
            <a:fld id="{90152249-589D-4173-86BF-CA4CC23FA6C9}" type="slidenum">
              <a:rPr kumimoji="0" lang="zh-TW" altLang="en-US" sz="1400">
                <a:solidFill>
                  <a:schemeClr val="bg2"/>
                </a:solidFill>
              </a:rPr>
              <a:pPr algn="r" eaLnBrk="0" hangingPunct="0">
                <a:spcBef>
                  <a:spcPct val="50000"/>
                </a:spcBef>
              </a:pPr>
              <a:t>20</a:t>
            </a:fld>
            <a:endParaRPr kumimoji="0" lang="zh-TW" altLang="zh-TW" sz="1400">
              <a:solidFill>
                <a:schemeClr val="bg2"/>
              </a:solidFill>
            </a:endParaRPr>
          </a:p>
        </p:txBody>
      </p:sp>
      <p:sp>
        <p:nvSpPr>
          <p:cNvPr id="40962" name="標題 4"/>
          <p:cNvSpPr>
            <a:spLocks noGrp="1"/>
          </p:cNvSpPr>
          <p:nvPr>
            <p:ph type="title"/>
          </p:nvPr>
        </p:nvSpPr>
        <p:spPr/>
        <p:txBody>
          <a:bodyPr anchor="b"/>
          <a:lstStyle/>
          <a:p>
            <a:pPr eaLnBrk="1" hangingPunct="1"/>
            <a:r>
              <a:rPr lang="en-US" altLang="zh-TW" smtClean="0"/>
              <a:t>Sample Code </a:t>
            </a:r>
            <a:r>
              <a:rPr lang="en-US" altLang="zh-TW" sz="2400" smtClean="0"/>
              <a:t>(msp430g2xx3_ta_uart9600) </a:t>
            </a:r>
            <a:endParaRPr lang="zh-TW" altLang="en-US" sz="2400" smtClean="0"/>
          </a:p>
        </p:txBody>
      </p:sp>
      <p:sp>
        <p:nvSpPr>
          <p:cNvPr id="40963" name="內容版面配置區 2"/>
          <p:cNvSpPr>
            <a:spLocks noGrp="1"/>
          </p:cNvSpPr>
          <p:nvPr>
            <p:ph sz="half" idx="4294967295"/>
          </p:nvPr>
        </p:nvSpPr>
        <p:spPr>
          <a:xfrm>
            <a:off x="0" y="1676400"/>
            <a:ext cx="4013200" cy="4495800"/>
          </a:xfrm>
        </p:spPr>
        <p:txBody>
          <a:bodyPr/>
          <a:lstStyle/>
          <a:p>
            <a:pPr eaLnBrk="1" hangingPunct="1">
              <a:buFont typeface="Arial" charset="0"/>
              <a:buNone/>
            </a:pPr>
            <a:r>
              <a:rPr lang="en-US" altLang="zh-TW" sz="1200" b="1" smtClean="0"/>
              <a:t> </a:t>
            </a:r>
          </a:p>
        </p:txBody>
      </p:sp>
      <p:graphicFrame>
        <p:nvGraphicFramePr>
          <p:cNvPr id="54277" name="Group 5"/>
          <p:cNvGraphicFramePr>
            <a:graphicFrameLocks noGrp="1"/>
          </p:cNvGraphicFramePr>
          <p:nvPr/>
        </p:nvGraphicFramePr>
        <p:xfrm>
          <a:off x="468313" y="1412875"/>
          <a:ext cx="8352730" cy="5516880"/>
        </p:xfrm>
        <a:graphic>
          <a:graphicData uri="http://schemas.openxmlformats.org/drawingml/2006/table">
            <a:tbl>
              <a:tblPr/>
              <a:tblGrid>
                <a:gridCol w="8352730"/>
              </a:tblGrid>
              <a:tr h="41767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TimerA_UART_init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TACCTL0 = OUT;   // Set TXD Idle as Mark = '1'</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TACCTL1 = SCS + CM1 + CAP + CCIE;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Sync,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Neg</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Edge, Capture,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Int</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TACTL = TASSEL_2 + MC_2;  // SMCLK, continuous mode</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TimerA_UART_tx</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(unsigned char byte)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while (TACCTL0 &amp; CCIE); // Ensure last char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TACCR0 = TAR;      // Current state of TA counter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TACCR0 += UART_TBIT; // One bit time till first bit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TACCTL0 = OUTMOD0 + CCIE; // Set TXD on EQU0,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Int</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byte;       // Load global variable</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0x100;    // Add mark stop bit to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&lt;&lt;= 1;       // Add space start bit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投影片編號版面配置區 4"/>
          <p:cNvSpPr txBox="1">
            <a:spLocks noGrp="1"/>
          </p:cNvSpPr>
          <p:nvPr/>
        </p:nvSpPr>
        <p:spPr bwMode="auto">
          <a:xfrm>
            <a:off x="6731000" y="6229350"/>
            <a:ext cx="1905000" cy="457200"/>
          </a:xfrm>
          <a:prstGeom prst="rect">
            <a:avLst/>
          </a:prstGeom>
          <a:noFill/>
          <a:ln w="9525">
            <a:noFill/>
            <a:miter lim="800000"/>
            <a:headEnd/>
            <a:tailEnd/>
          </a:ln>
        </p:spPr>
        <p:txBody>
          <a:bodyPr anchor="b"/>
          <a:lstStyle/>
          <a:p>
            <a:pPr algn="r" eaLnBrk="0" hangingPunct="0">
              <a:spcBef>
                <a:spcPct val="50000"/>
              </a:spcBef>
            </a:pPr>
            <a:fld id="{A7C577D0-C6CB-49D2-8BEB-4189CE8518F2}" type="slidenum">
              <a:rPr kumimoji="0" lang="zh-TW" altLang="en-US" sz="1400">
                <a:solidFill>
                  <a:schemeClr val="bg2"/>
                </a:solidFill>
              </a:rPr>
              <a:pPr algn="r" eaLnBrk="0" hangingPunct="0">
                <a:spcBef>
                  <a:spcPct val="50000"/>
                </a:spcBef>
              </a:pPr>
              <a:t>21</a:t>
            </a:fld>
            <a:endParaRPr kumimoji="0" lang="zh-TW" altLang="zh-TW" sz="1400">
              <a:solidFill>
                <a:schemeClr val="bg2"/>
              </a:solidFill>
            </a:endParaRPr>
          </a:p>
        </p:txBody>
      </p:sp>
      <p:sp>
        <p:nvSpPr>
          <p:cNvPr id="43010" name="標題 4"/>
          <p:cNvSpPr>
            <a:spLocks noGrp="1"/>
          </p:cNvSpPr>
          <p:nvPr>
            <p:ph type="title"/>
          </p:nvPr>
        </p:nvSpPr>
        <p:spPr/>
        <p:txBody>
          <a:bodyPr anchor="b"/>
          <a:lstStyle/>
          <a:p>
            <a:pPr eaLnBrk="1" hangingPunct="1"/>
            <a:r>
              <a:rPr lang="en-US" altLang="zh-TW" smtClean="0"/>
              <a:t>Sample Code </a:t>
            </a:r>
            <a:r>
              <a:rPr lang="en-US" altLang="zh-TW" sz="2400" smtClean="0"/>
              <a:t>(msp430g2xx3_ta_uart9600) </a:t>
            </a:r>
            <a:endParaRPr lang="zh-TW" altLang="en-US" sz="2400" smtClean="0"/>
          </a:p>
        </p:txBody>
      </p:sp>
      <p:sp>
        <p:nvSpPr>
          <p:cNvPr id="43011" name="內容版面配置區 2"/>
          <p:cNvSpPr>
            <a:spLocks noGrp="1"/>
          </p:cNvSpPr>
          <p:nvPr>
            <p:ph sz="half" idx="4294967295"/>
          </p:nvPr>
        </p:nvSpPr>
        <p:spPr>
          <a:xfrm>
            <a:off x="0" y="1676400"/>
            <a:ext cx="4013200" cy="4495800"/>
          </a:xfrm>
        </p:spPr>
        <p:txBody>
          <a:bodyPr/>
          <a:lstStyle/>
          <a:p>
            <a:pPr eaLnBrk="1" hangingPunct="1">
              <a:buFont typeface="Arial" charset="0"/>
              <a:buNone/>
            </a:pPr>
            <a:r>
              <a:rPr lang="en-US" altLang="zh-TW" sz="1200" b="1" smtClean="0"/>
              <a:t> </a:t>
            </a:r>
          </a:p>
        </p:txBody>
      </p:sp>
      <p:graphicFrame>
        <p:nvGraphicFramePr>
          <p:cNvPr id="54277" name="Group 5"/>
          <p:cNvGraphicFramePr>
            <a:graphicFrameLocks noGrp="1"/>
          </p:cNvGraphicFramePr>
          <p:nvPr/>
        </p:nvGraphicFramePr>
        <p:xfrm>
          <a:off x="468313" y="1412875"/>
          <a:ext cx="8352730" cy="5516880"/>
        </p:xfrm>
        <a:graphic>
          <a:graphicData uri="http://schemas.openxmlformats.org/drawingml/2006/table">
            <a:tbl>
              <a:tblPr/>
              <a:tblGrid>
                <a:gridCol w="8352730"/>
              </a:tblGrid>
              <a:tr h="41767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pragma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vector = TIMER0_A0_VECTOR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__interrupt void Timer_A0_ISR(void)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static unsigned char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10;</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TACCR0 += UART_TBIT;     // Add Offset to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CCRx</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if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0) {     // All bits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TXed</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TACCTL0 &amp;= ~CCIE;   // All bits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TXed</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disable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int</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10;        // Re-load bit counter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else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if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&amp; 0x01)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TACCTL0 &amp;= ~OUTMOD2;  // TX Mark '1’</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else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TACCTL0 |= OUTMOD2;} // TX Space '0‘</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&gt;&gt;= 1;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投影片編號版面配置區 4"/>
          <p:cNvSpPr txBox="1">
            <a:spLocks noGrp="1"/>
          </p:cNvSpPr>
          <p:nvPr/>
        </p:nvSpPr>
        <p:spPr bwMode="auto">
          <a:xfrm>
            <a:off x="6731000" y="6229350"/>
            <a:ext cx="1905000" cy="457200"/>
          </a:xfrm>
          <a:prstGeom prst="rect">
            <a:avLst/>
          </a:prstGeom>
          <a:noFill/>
          <a:ln w="9525">
            <a:noFill/>
            <a:miter lim="800000"/>
            <a:headEnd/>
            <a:tailEnd/>
          </a:ln>
        </p:spPr>
        <p:txBody>
          <a:bodyPr anchor="b"/>
          <a:lstStyle/>
          <a:p>
            <a:pPr algn="r" eaLnBrk="0" hangingPunct="0">
              <a:spcBef>
                <a:spcPct val="50000"/>
              </a:spcBef>
            </a:pPr>
            <a:fld id="{DCAEF6C5-BAFB-4B02-9C8C-CB4B1496939B}" type="slidenum">
              <a:rPr kumimoji="0" lang="zh-TW" altLang="en-US" sz="1400">
                <a:solidFill>
                  <a:schemeClr val="bg2"/>
                </a:solidFill>
              </a:rPr>
              <a:pPr algn="r" eaLnBrk="0" hangingPunct="0">
                <a:spcBef>
                  <a:spcPct val="50000"/>
                </a:spcBef>
              </a:pPr>
              <a:t>22</a:t>
            </a:fld>
            <a:endParaRPr kumimoji="0" lang="zh-TW" altLang="zh-TW" sz="1400">
              <a:solidFill>
                <a:schemeClr val="bg2"/>
              </a:solidFill>
            </a:endParaRPr>
          </a:p>
        </p:txBody>
      </p:sp>
      <p:sp>
        <p:nvSpPr>
          <p:cNvPr id="45058" name="標題 4"/>
          <p:cNvSpPr>
            <a:spLocks noGrp="1"/>
          </p:cNvSpPr>
          <p:nvPr>
            <p:ph type="title"/>
          </p:nvPr>
        </p:nvSpPr>
        <p:spPr/>
        <p:txBody>
          <a:bodyPr anchor="b"/>
          <a:lstStyle/>
          <a:p>
            <a:pPr eaLnBrk="1" hangingPunct="1"/>
            <a:r>
              <a:rPr lang="en-US" altLang="zh-TW" smtClean="0"/>
              <a:t>Sample Code </a:t>
            </a:r>
            <a:r>
              <a:rPr lang="en-US" altLang="zh-TW" sz="2400" smtClean="0"/>
              <a:t>(msp430g2xx3_ta_uart9600) </a:t>
            </a:r>
            <a:endParaRPr lang="zh-TW" altLang="en-US" sz="2400" smtClean="0"/>
          </a:p>
        </p:txBody>
      </p:sp>
      <p:sp>
        <p:nvSpPr>
          <p:cNvPr id="45059" name="內容版面配置區 2"/>
          <p:cNvSpPr>
            <a:spLocks noGrp="1"/>
          </p:cNvSpPr>
          <p:nvPr>
            <p:ph sz="half" idx="4294967295"/>
          </p:nvPr>
        </p:nvSpPr>
        <p:spPr>
          <a:xfrm>
            <a:off x="0" y="1676400"/>
            <a:ext cx="4013200" cy="4495800"/>
          </a:xfrm>
        </p:spPr>
        <p:txBody>
          <a:bodyPr/>
          <a:lstStyle/>
          <a:p>
            <a:pPr eaLnBrk="1" hangingPunct="1">
              <a:buFont typeface="Arial" charset="0"/>
              <a:buNone/>
            </a:pPr>
            <a:r>
              <a:rPr lang="en-US" altLang="zh-TW" sz="1200" b="1" smtClean="0"/>
              <a:t> </a:t>
            </a:r>
          </a:p>
        </p:txBody>
      </p:sp>
      <p:graphicFrame>
        <p:nvGraphicFramePr>
          <p:cNvPr id="54277" name="Group 5"/>
          <p:cNvGraphicFramePr>
            <a:graphicFrameLocks noGrp="1"/>
          </p:cNvGraphicFramePr>
          <p:nvPr/>
        </p:nvGraphicFramePr>
        <p:xfrm>
          <a:off x="468313" y="1628775"/>
          <a:ext cx="8352730" cy="4419600"/>
        </p:xfrm>
        <a:graphic>
          <a:graphicData uri="http://schemas.openxmlformats.org/drawingml/2006/table">
            <a:tbl>
              <a:tblPr/>
              <a:tblGrid>
                <a:gridCol w="8352730"/>
              </a:tblGrid>
              <a:tr h="41767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pragma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vector = TIMER0_A1_VECTOR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__interrupt void Timer_A1_ISR(void)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static unsigned char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8;</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static unsigned char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0;</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switch (__</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even_in_range</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(TA0IV, TA0IV_TAIFG)) {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case TA0IV_TACCR1:     // TACCR1 CCIFG - UART RX</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TACCR1 += UART_TBIT; // Add Offset to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CCRx</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if (TACCTL1 &amp; CAP) { // On start bit edge</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TACCTL1 &amp;= ~CAP;   // Switch to compare mode</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TACCR1 += UART_TBIT_DIV_2; // To middle of D0</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else {             // Get next data bit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&gt;&gt;=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投影片編號版面配置區 4"/>
          <p:cNvSpPr txBox="1">
            <a:spLocks noGrp="1"/>
          </p:cNvSpPr>
          <p:nvPr/>
        </p:nvSpPr>
        <p:spPr bwMode="auto">
          <a:xfrm>
            <a:off x="6731000" y="6229350"/>
            <a:ext cx="1905000" cy="457200"/>
          </a:xfrm>
          <a:prstGeom prst="rect">
            <a:avLst/>
          </a:prstGeom>
          <a:noFill/>
          <a:ln w="9525">
            <a:noFill/>
            <a:miter lim="800000"/>
            <a:headEnd/>
            <a:tailEnd/>
          </a:ln>
        </p:spPr>
        <p:txBody>
          <a:bodyPr anchor="b"/>
          <a:lstStyle/>
          <a:p>
            <a:pPr algn="r" eaLnBrk="0" hangingPunct="0">
              <a:spcBef>
                <a:spcPct val="50000"/>
              </a:spcBef>
            </a:pPr>
            <a:fld id="{C848F854-593B-44FA-9E0B-BDE67F2C986D}" type="slidenum">
              <a:rPr kumimoji="0" lang="zh-TW" altLang="en-US" sz="1400">
                <a:solidFill>
                  <a:schemeClr val="bg2"/>
                </a:solidFill>
              </a:rPr>
              <a:pPr algn="r" eaLnBrk="0" hangingPunct="0">
                <a:spcBef>
                  <a:spcPct val="50000"/>
                </a:spcBef>
              </a:pPr>
              <a:t>23</a:t>
            </a:fld>
            <a:endParaRPr kumimoji="0" lang="zh-TW" altLang="zh-TW" sz="1400">
              <a:solidFill>
                <a:schemeClr val="bg2"/>
              </a:solidFill>
            </a:endParaRPr>
          </a:p>
        </p:txBody>
      </p:sp>
      <p:sp>
        <p:nvSpPr>
          <p:cNvPr id="47106" name="標題 4"/>
          <p:cNvSpPr>
            <a:spLocks noGrp="1"/>
          </p:cNvSpPr>
          <p:nvPr>
            <p:ph type="title"/>
          </p:nvPr>
        </p:nvSpPr>
        <p:spPr/>
        <p:txBody>
          <a:bodyPr anchor="b"/>
          <a:lstStyle/>
          <a:p>
            <a:pPr eaLnBrk="1" hangingPunct="1"/>
            <a:r>
              <a:rPr lang="en-US" altLang="zh-TW" smtClean="0"/>
              <a:t>Sample Code </a:t>
            </a:r>
            <a:r>
              <a:rPr lang="en-US" altLang="zh-TW" sz="2400" smtClean="0"/>
              <a:t>(msp430g2xx3_ta_uart9600) </a:t>
            </a:r>
            <a:endParaRPr lang="zh-TW" altLang="en-US" sz="2400" smtClean="0"/>
          </a:p>
        </p:txBody>
      </p:sp>
      <p:sp>
        <p:nvSpPr>
          <p:cNvPr id="47107" name="內容版面配置區 2"/>
          <p:cNvSpPr>
            <a:spLocks noGrp="1"/>
          </p:cNvSpPr>
          <p:nvPr>
            <p:ph sz="half" idx="4294967295"/>
          </p:nvPr>
        </p:nvSpPr>
        <p:spPr>
          <a:xfrm>
            <a:off x="0" y="1676400"/>
            <a:ext cx="4013200" cy="4495800"/>
          </a:xfrm>
        </p:spPr>
        <p:txBody>
          <a:bodyPr/>
          <a:lstStyle/>
          <a:p>
            <a:pPr eaLnBrk="1" hangingPunct="1">
              <a:buFont typeface="Arial" charset="0"/>
              <a:buNone/>
            </a:pPr>
            <a:r>
              <a:rPr lang="en-US" altLang="zh-TW" sz="1200" b="1" smtClean="0"/>
              <a:t> </a:t>
            </a:r>
          </a:p>
        </p:txBody>
      </p:sp>
      <p:graphicFrame>
        <p:nvGraphicFramePr>
          <p:cNvPr id="54277" name="Group 5"/>
          <p:cNvGraphicFramePr>
            <a:graphicFrameLocks noGrp="1"/>
          </p:cNvGraphicFramePr>
          <p:nvPr/>
        </p:nvGraphicFramePr>
        <p:xfrm>
          <a:off x="468313" y="1484313"/>
          <a:ext cx="8352730" cy="5151120"/>
        </p:xfrm>
        <a:graphic>
          <a:graphicData uri="http://schemas.openxmlformats.org/drawingml/2006/table">
            <a:tbl>
              <a:tblPr/>
              <a:tblGrid>
                <a:gridCol w="8352730"/>
              </a:tblGrid>
              <a:tr h="41767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if (TACCTL1 &amp; SCCI) { // Get bit from latch</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0x80;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if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0) {  // All bits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RXed</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rxBuffer</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Store in global</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8;       // Re-load bit counter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TACCTL1 |= CAP;     // Switch to capture</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smtClean="0">
                          <a:ln>
                            <a:noFill/>
                          </a:ln>
                          <a:solidFill>
                            <a:srgbClr val="FF0000"/>
                          </a:solidFill>
                          <a:effectLst/>
                          <a:latin typeface="Courier New" pitchFamily="49" charset="0"/>
                          <a:ea typeface="新細明體" charset="-120"/>
                          <a:cs typeface="Courier New" pitchFamily="49" charset="0"/>
                        </a:rPr>
                        <a:t>__</a:t>
                      </a:r>
                      <a:r>
                        <a:rPr kumimoji="0" lang="en-US" altLang="zh-TW" sz="2000" b="1" i="0" u="none" strike="noStrike" cap="none" normalizeH="0" baseline="0" dirty="0" err="1" smtClean="0">
                          <a:ln>
                            <a:noFill/>
                          </a:ln>
                          <a:solidFill>
                            <a:srgbClr val="FF0000"/>
                          </a:solidFill>
                          <a:effectLst/>
                          <a:latin typeface="Courier New" pitchFamily="49" charset="0"/>
                          <a:ea typeface="新細明體" charset="-120"/>
                          <a:cs typeface="Courier New" pitchFamily="49" charset="0"/>
                        </a:rPr>
                        <a:t>bic_SR_register_on_exit</a:t>
                      </a:r>
                      <a:r>
                        <a:rPr kumimoji="0" lang="en-US" altLang="zh-TW" sz="2000" b="1" i="0" u="none" strike="noStrike" cap="none" normalizeH="0" baseline="0" dirty="0" smtClean="0">
                          <a:ln>
                            <a:noFill/>
                          </a:ln>
                          <a:solidFill>
                            <a:srgbClr val="FF0000"/>
                          </a:solidFill>
                          <a:effectLst/>
                          <a:latin typeface="Courier New" pitchFamily="49" charset="0"/>
                          <a:ea typeface="新細明體" charset="-120"/>
                          <a:cs typeface="Courier New" pitchFamily="49" charset="0"/>
                        </a:rPr>
                        <a:t>(LPM0_bits);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Clear LPM0 bits from 0(SR)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break;</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6" name="文字方塊 5"/>
          <p:cNvSpPr txBox="1"/>
          <p:nvPr/>
        </p:nvSpPr>
        <p:spPr>
          <a:xfrm>
            <a:off x="7092950" y="4797425"/>
            <a:ext cx="1227138" cy="708025"/>
          </a:xfrm>
          <a:prstGeom prst="rect">
            <a:avLst/>
          </a:prstGeom>
          <a:noFill/>
          <a:ln>
            <a:solidFill>
              <a:srgbClr val="FF0000"/>
            </a:solidFill>
          </a:ln>
        </p:spPr>
        <p:txBody>
          <a:bodyPr wrap="none">
            <a:spAutoFit/>
          </a:bodyPr>
          <a:lstStyle/>
          <a:p>
            <a:pPr>
              <a:defRPr/>
            </a:pPr>
            <a:r>
              <a:rPr lang="en-US" altLang="zh-TW" sz="2000" dirty="0">
                <a:solidFill>
                  <a:srgbClr val="FF0000"/>
                </a:solidFill>
                <a:latin typeface="+mn-lt"/>
              </a:rPr>
              <a:t>Wake up </a:t>
            </a:r>
          </a:p>
          <a:p>
            <a:pPr>
              <a:defRPr/>
            </a:pPr>
            <a:r>
              <a:rPr lang="en-US" altLang="zh-TW" sz="2000" dirty="0">
                <a:solidFill>
                  <a:srgbClr val="FF0000"/>
                </a:solidFill>
                <a:latin typeface="+mn-lt"/>
              </a:rPr>
              <a:t>main loop</a:t>
            </a:r>
            <a:endParaRPr lang="zh-TW" altLang="en-US" sz="2000" dirty="0">
              <a:solidFill>
                <a:srgbClr val="FF0000"/>
              </a:solidFill>
              <a:latin typeface="+mn-lt"/>
            </a:endParaRPr>
          </a:p>
        </p:txBody>
      </p:sp>
      <p:cxnSp>
        <p:nvCxnSpPr>
          <p:cNvPr id="7" name="直線單箭頭接點 7"/>
          <p:cNvCxnSpPr>
            <a:stCxn id="6" idx="1"/>
          </p:cNvCxnSpPr>
          <p:nvPr/>
        </p:nvCxnSpPr>
        <p:spPr>
          <a:xfrm flipH="1" flipV="1">
            <a:off x="6516688" y="4365625"/>
            <a:ext cx="576262" cy="7858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3"/>
          <p:cNvSpPr>
            <a:spLocks noGrp="1"/>
          </p:cNvSpPr>
          <p:nvPr>
            <p:ph type="ctrTitle"/>
          </p:nvPr>
        </p:nvSpPr>
        <p:spPr/>
        <p:txBody>
          <a:bodyPr/>
          <a:lstStyle/>
          <a:p>
            <a:pPr eaLnBrk="1" hangingPunct="1"/>
            <a:r>
              <a:rPr lang="en-US" altLang="zh-TW" smtClean="0"/>
              <a:t>PC to LaunchPad via RS232</a:t>
            </a:r>
          </a:p>
        </p:txBody>
      </p:sp>
      <p:sp>
        <p:nvSpPr>
          <p:cNvPr id="5" name="Subtitle 4"/>
          <p:cNvSpPr>
            <a:spLocks noGrp="1"/>
          </p:cNvSpPr>
          <p:nvPr>
            <p:ph type="subTitle" idx="1"/>
          </p:nvPr>
        </p:nvSpPr>
        <p:spPr/>
        <p:txBody>
          <a:bodyPr/>
          <a:lstStyle/>
          <a:p>
            <a:pPr eaLnBrk="1" hangingPunct="1">
              <a:defRPr/>
            </a:pP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標題 1"/>
          <p:cNvSpPr>
            <a:spLocks noGrp="1"/>
          </p:cNvSpPr>
          <p:nvPr>
            <p:ph type="title"/>
          </p:nvPr>
        </p:nvSpPr>
        <p:spPr/>
        <p:txBody>
          <a:bodyPr/>
          <a:lstStyle/>
          <a:p>
            <a:pPr eaLnBrk="1" hangingPunct="1"/>
            <a:r>
              <a:rPr lang="en-US" altLang="zh-TW" smtClean="0"/>
              <a:t>Setting PC for Serial Comm.</a:t>
            </a:r>
            <a:endParaRPr lang="zh-TW" altLang="en-US" smtClean="0"/>
          </a:p>
        </p:txBody>
      </p:sp>
      <p:sp>
        <p:nvSpPr>
          <p:cNvPr id="50178" name="內容版面配置區 5"/>
          <p:cNvSpPr>
            <a:spLocks noGrp="1"/>
          </p:cNvSpPr>
          <p:nvPr>
            <p:ph sz="half" idx="1"/>
          </p:nvPr>
        </p:nvSpPr>
        <p:spPr/>
        <p:txBody>
          <a:bodyPr/>
          <a:lstStyle/>
          <a:p>
            <a:pPr eaLnBrk="1" hangingPunct="1"/>
            <a:r>
              <a:rPr lang="en-US" altLang="zh-TW" smtClean="0"/>
              <a:t>In the Debug perspective of CCS IDE, click [View] -&gt; [Other…] and, in the Show View window, click the + next to Terminal. </a:t>
            </a:r>
          </a:p>
          <a:p>
            <a:pPr eaLnBrk="1" hangingPunct="1"/>
            <a:endParaRPr lang="en-US" altLang="zh-TW" smtClean="0"/>
          </a:p>
          <a:p>
            <a:pPr eaLnBrk="1" hangingPunct="1"/>
            <a:r>
              <a:rPr lang="en-US" altLang="zh-TW" smtClean="0"/>
              <a:t>Select Terminal below that and click OK.</a:t>
            </a:r>
            <a:endParaRPr lang="zh-TW" altLang="en-US" smtClean="0"/>
          </a:p>
        </p:txBody>
      </p:sp>
      <p:pic>
        <p:nvPicPr>
          <p:cNvPr id="50179" name="Picture 2"/>
          <p:cNvPicPr>
            <a:picLocks noChangeAspect="1" noChangeArrowheads="1"/>
          </p:cNvPicPr>
          <p:nvPr/>
        </p:nvPicPr>
        <p:blipFill>
          <a:blip r:embed="rId2"/>
          <a:srcRect/>
          <a:stretch>
            <a:fillRect/>
          </a:stretch>
        </p:blipFill>
        <p:spPr bwMode="auto">
          <a:xfrm>
            <a:off x="4643438" y="1590675"/>
            <a:ext cx="2143125" cy="3733800"/>
          </a:xfrm>
          <a:prstGeom prst="rect">
            <a:avLst/>
          </a:prstGeom>
          <a:noFill/>
          <a:ln w="9525">
            <a:noFill/>
            <a:miter lim="800000"/>
            <a:headEnd/>
            <a:tailEnd/>
          </a:ln>
        </p:spPr>
      </p:pic>
      <p:pic>
        <p:nvPicPr>
          <p:cNvPr id="4099" name="Picture 3"/>
          <p:cNvPicPr>
            <a:picLocks noChangeAspect="1" noChangeArrowheads="1"/>
          </p:cNvPicPr>
          <p:nvPr/>
        </p:nvPicPr>
        <p:blipFill>
          <a:blip r:embed="rId3"/>
          <a:srcRect/>
          <a:stretch>
            <a:fillRect/>
          </a:stretch>
        </p:blipFill>
        <p:spPr bwMode="auto">
          <a:xfrm>
            <a:off x="5946775" y="1989138"/>
            <a:ext cx="2752725" cy="4048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標題 1"/>
          <p:cNvSpPr>
            <a:spLocks noGrp="1"/>
          </p:cNvSpPr>
          <p:nvPr>
            <p:ph type="title"/>
          </p:nvPr>
        </p:nvSpPr>
        <p:spPr/>
        <p:txBody>
          <a:bodyPr/>
          <a:lstStyle/>
          <a:p>
            <a:pPr eaLnBrk="1" hangingPunct="1"/>
            <a:r>
              <a:rPr lang="en-US" altLang="zh-TW" smtClean="0"/>
              <a:t>Setting PC for Serial Comm.</a:t>
            </a:r>
            <a:endParaRPr lang="zh-TW" altLang="en-US" smtClean="0"/>
          </a:p>
        </p:txBody>
      </p:sp>
      <p:sp>
        <p:nvSpPr>
          <p:cNvPr id="51202" name="內容版面配置區 2"/>
          <p:cNvSpPr>
            <a:spLocks noGrp="1"/>
          </p:cNvSpPr>
          <p:nvPr>
            <p:ph sz="half" idx="1"/>
          </p:nvPr>
        </p:nvSpPr>
        <p:spPr/>
        <p:txBody>
          <a:bodyPr/>
          <a:lstStyle/>
          <a:p>
            <a:pPr eaLnBrk="1" hangingPunct="1"/>
            <a:r>
              <a:rPr lang="en-US" altLang="zh-TW" smtClean="0"/>
              <a:t>A Terminal pane will appear on your screen. Click the Settings button in the Terminal pane and make the selections (set the serial communication setting)</a:t>
            </a:r>
            <a:endParaRPr lang="zh-TW" altLang="en-US" smtClean="0"/>
          </a:p>
        </p:txBody>
      </p:sp>
      <p:pic>
        <p:nvPicPr>
          <p:cNvPr id="51203" name="Picture 2"/>
          <p:cNvPicPr>
            <a:picLocks noChangeAspect="1" noChangeArrowheads="1"/>
          </p:cNvPicPr>
          <p:nvPr/>
        </p:nvPicPr>
        <p:blipFill>
          <a:blip r:embed="rId2"/>
          <a:srcRect/>
          <a:stretch>
            <a:fillRect/>
          </a:stretch>
        </p:blipFill>
        <p:spPr bwMode="auto">
          <a:xfrm>
            <a:off x="5651500" y="1773238"/>
            <a:ext cx="2705100" cy="3952875"/>
          </a:xfrm>
          <a:prstGeom prst="rect">
            <a:avLst/>
          </a:prstGeom>
          <a:noFill/>
          <a:ln w="9525">
            <a:noFill/>
            <a:miter lim="800000"/>
            <a:headEnd/>
            <a:tailEnd/>
          </a:ln>
        </p:spPr>
      </p:pic>
      <p:sp>
        <p:nvSpPr>
          <p:cNvPr id="5" name="矩形 4"/>
          <p:cNvSpPr/>
          <p:nvPr/>
        </p:nvSpPr>
        <p:spPr>
          <a:xfrm>
            <a:off x="5940425" y="2997200"/>
            <a:ext cx="2232025" cy="288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矩形 5"/>
          <p:cNvSpPr/>
          <p:nvPr/>
        </p:nvSpPr>
        <p:spPr>
          <a:xfrm>
            <a:off x="5940425" y="3286125"/>
            <a:ext cx="2232025"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標題 1"/>
          <p:cNvSpPr>
            <a:spLocks noGrp="1"/>
          </p:cNvSpPr>
          <p:nvPr>
            <p:ph type="title"/>
          </p:nvPr>
        </p:nvSpPr>
        <p:spPr/>
        <p:txBody>
          <a:bodyPr/>
          <a:lstStyle/>
          <a:p>
            <a:pPr eaLnBrk="1" hangingPunct="1"/>
            <a:r>
              <a:rPr lang="en-US" altLang="zh-TW" smtClean="0"/>
              <a:t>Basic Lab</a:t>
            </a:r>
            <a:endParaRPr lang="zh-TW" altLang="en-US" smtClean="0"/>
          </a:p>
        </p:txBody>
      </p:sp>
      <p:sp>
        <p:nvSpPr>
          <p:cNvPr id="52226" name="內容版面配置區 2"/>
          <p:cNvSpPr>
            <a:spLocks noGrp="1"/>
          </p:cNvSpPr>
          <p:nvPr>
            <p:ph idx="1"/>
          </p:nvPr>
        </p:nvSpPr>
        <p:spPr/>
        <p:txBody>
          <a:bodyPr/>
          <a:lstStyle/>
          <a:p>
            <a:pPr eaLnBrk="1" hangingPunct="1"/>
            <a:r>
              <a:rPr lang="en-US" altLang="zh-TW" dirty="0" smtClean="0"/>
              <a:t>Modify the full-duplex sample code to a half-duplex UART that receives characters 0 or 1 from the PC. Turn on the green LED if a 1 is received, the red LED if a 0 is received, and no LED for other characters. Use 4800 baud, </a:t>
            </a:r>
            <a:r>
              <a:rPr lang="en-US" altLang="zh-TW" dirty="0" smtClean="0"/>
              <a:t>8-bit </a:t>
            </a:r>
            <a:r>
              <a:rPr lang="en-US" altLang="zh-TW" dirty="0" smtClean="0"/>
              <a:t>of data, and 2 stop bits. </a:t>
            </a:r>
            <a:endParaRPr lang="zh-TW" alt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標題 1"/>
          <p:cNvSpPr>
            <a:spLocks noGrp="1"/>
          </p:cNvSpPr>
          <p:nvPr>
            <p:ph type="title"/>
          </p:nvPr>
        </p:nvSpPr>
        <p:spPr/>
        <p:txBody>
          <a:bodyPr/>
          <a:lstStyle/>
          <a:p>
            <a:pPr eaLnBrk="1" hangingPunct="1"/>
            <a:r>
              <a:rPr lang="en-US" altLang="zh-TW" smtClean="0"/>
              <a:t>Bonus</a:t>
            </a:r>
            <a:endParaRPr lang="zh-TW" altLang="en-US" smtClean="0"/>
          </a:p>
        </p:txBody>
      </p:sp>
      <p:sp>
        <p:nvSpPr>
          <p:cNvPr id="54274" name="內容版面配置區 2"/>
          <p:cNvSpPr>
            <a:spLocks noGrp="1"/>
          </p:cNvSpPr>
          <p:nvPr>
            <p:ph idx="1"/>
          </p:nvPr>
        </p:nvSpPr>
        <p:spPr/>
        <p:txBody>
          <a:bodyPr/>
          <a:lstStyle/>
          <a:p>
            <a:pPr eaLnBrk="1" hangingPunct="1"/>
            <a:r>
              <a:rPr lang="en-US" altLang="zh-TW" sz="2800" smtClean="0"/>
              <a:t>Temperature Sensing System</a:t>
            </a:r>
          </a:p>
          <a:p>
            <a:pPr lvl="1" eaLnBrk="1" hangingPunct="1"/>
            <a:r>
              <a:rPr lang="en-US" altLang="zh-TW" sz="2400" smtClean="0"/>
              <a:t>MSP430 reads temperature from ADC every second and compare reading with the one sensed in previous second.</a:t>
            </a:r>
          </a:p>
          <a:p>
            <a:pPr lvl="1" eaLnBrk="1" hangingPunct="1"/>
            <a:r>
              <a:rPr lang="en-US" altLang="zh-TW" sz="2400" smtClean="0"/>
              <a:t>If the current temperature is higher, turn on the red LED and send HI to PC</a:t>
            </a:r>
          </a:p>
          <a:p>
            <a:pPr lvl="1" eaLnBrk="1" hangingPunct="1"/>
            <a:r>
              <a:rPr lang="en-US" altLang="zh-TW" sz="2400" smtClean="0"/>
              <a:t>If the current temperature is lower, turn on the green LED and send LO to PC</a:t>
            </a:r>
          </a:p>
          <a:p>
            <a:pPr lvl="1" eaLnBrk="1" hangingPunct="1"/>
            <a:r>
              <a:rPr lang="en-US" altLang="zh-TW" sz="2400" smtClean="0"/>
              <a:t>If the sensed temperature is equal to the first one turn off both LEDs and send IN to PC</a:t>
            </a:r>
          </a:p>
          <a:p>
            <a:pPr eaLnBrk="1" hangingPunct="1"/>
            <a:r>
              <a:rPr lang="en-US" altLang="zh-TW" sz="2800" smtClean="0"/>
              <a:t>Hint:</a:t>
            </a:r>
          </a:p>
          <a:p>
            <a:pPr lvl="1" eaLnBrk="1" hangingPunct="1"/>
            <a:r>
              <a:rPr lang="en-US" altLang="zh-TW" sz="2400" smtClean="0"/>
              <a:t>Use Timer_A alternatively for timing 1 sec and UART</a:t>
            </a:r>
          </a:p>
          <a:p>
            <a:pPr lvl="1" eaLnBrk="1" hangingPunct="1"/>
            <a:endParaRPr lang="zh-TW" altLang="en-US" sz="24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標題 3"/>
          <p:cNvSpPr>
            <a:spLocks noGrp="1"/>
          </p:cNvSpPr>
          <p:nvPr>
            <p:ph type="ctrTitle"/>
          </p:nvPr>
        </p:nvSpPr>
        <p:spPr/>
        <p:txBody>
          <a:bodyPr/>
          <a:lstStyle/>
          <a:p>
            <a:pPr eaLnBrk="1" hangingPunct="1"/>
            <a:r>
              <a:rPr lang="en-US" altLang="zh-TW" smtClean="0"/>
              <a:t>Backup slides</a:t>
            </a:r>
            <a:endParaRPr lang="zh-TW" altLang="en-US" smtClean="0"/>
          </a:p>
        </p:txBody>
      </p:sp>
      <p:sp>
        <p:nvSpPr>
          <p:cNvPr id="5" name="副標題 4"/>
          <p:cNvSpPr>
            <a:spLocks noGrp="1"/>
          </p:cNvSpPr>
          <p:nvPr>
            <p:ph type="subTitle" idx="1"/>
          </p:nvPr>
        </p:nvSpPr>
        <p:spPr/>
        <p:txBody>
          <a:bodyPr/>
          <a:lstStyle/>
          <a:p>
            <a:pPr eaLnBrk="1" hangingPunct="1">
              <a:defRPr/>
            </a:pPr>
            <a:endParaRPr lang="zh-TW"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Grp="1" noChangeArrowheads="1"/>
          </p:cNvSpPr>
          <p:nvPr>
            <p:ph type="title"/>
          </p:nvPr>
        </p:nvSpPr>
        <p:spPr/>
        <p:txBody>
          <a:bodyPr/>
          <a:lstStyle/>
          <a:p>
            <a:pPr eaLnBrk="1" hangingPunct="1"/>
            <a:r>
              <a:rPr lang="en-US" altLang="zh-TW" smtClean="0"/>
              <a:t>Comm. Peripherals in MSP430</a:t>
            </a:r>
          </a:p>
        </p:txBody>
      </p:sp>
      <p:sp>
        <p:nvSpPr>
          <p:cNvPr id="18434" name="Rectangle 5"/>
          <p:cNvSpPr>
            <a:spLocks noGrp="1" noChangeArrowheads="1"/>
          </p:cNvSpPr>
          <p:nvPr>
            <p:ph type="body" idx="1"/>
          </p:nvPr>
        </p:nvSpPr>
        <p:spPr>
          <a:xfrm>
            <a:off x="457200" y="1350963"/>
            <a:ext cx="8229600" cy="4525962"/>
          </a:xfrm>
        </p:spPr>
        <p:txBody>
          <a:bodyPr/>
          <a:lstStyle/>
          <a:p>
            <a:pPr eaLnBrk="1" hangingPunct="1"/>
            <a:r>
              <a:rPr lang="en-US" altLang="zh-TW" sz="2800" smtClean="0"/>
              <a:t>Universal Serial Interface (USI): </a:t>
            </a:r>
          </a:p>
          <a:p>
            <a:pPr lvl="1" eaLnBrk="1" hangingPunct="1"/>
            <a:r>
              <a:rPr lang="en-US" altLang="zh-TW" sz="2400" smtClean="0"/>
              <a:t>A lightweight module handles only synchronous communication: SPI and I2C</a:t>
            </a:r>
          </a:p>
          <a:p>
            <a:pPr lvl="1" eaLnBrk="1" hangingPunct="1"/>
            <a:r>
              <a:rPr lang="en-US" altLang="zh-TW" sz="2400" smtClean="0"/>
              <a:t>Included in MSP430G2331</a:t>
            </a:r>
          </a:p>
          <a:p>
            <a:pPr eaLnBrk="1" hangingPunct="1"/>
            <a:r>
              <a:rPr lang="en-US" altLang="zh-TW" sz="2800" smtClean="0"/>
              <a:t>Universal Serial Comm. Interface (USCI):</a:t>
            </a:r>
          </a:p>
          <a:p>
            <a:pPr lvl="1" eaLnBrk="1" hangingPunct="1"/>
            <a:r>
              <a:rPr lang="en-US" altLang="zh-TW" sz="2400" smtClean="0"/>
              <a:t>Handle almost all aspects of the communication</a:t>
            </a:r>
          </a:p>
          <a:p>
            <a:pPr lvl="1" eaLnBrk="1" hangingPunct="1"/>
            <a:r>
              <a:rPr lang="en-US" altLang="zh-TW" sz="2400" smtClean="0"/>
              <a:t>Asynchronous channel, USCI_A: act as a universal asynchronous receiver/transmitter (UART) to support the usual RS-232 communication</a:t>
            </a:r>
          </a:p>
          <a:p>
            <a:pPr lvl="1" eaLnBrk="1" hangingPunct="1"/>
            <a:r>
              <a:rPr lang="en-US" altLang="zh-TW" sz="2400" smtClean="0"/>
              <a:t>Synchronous channel, USCI_B: handle both SPI and I²C as either master or slave</a:t>
            </a:r>
          </a:p>
          <a:p>
            <a:pPr lvl="1" eaLnBrk="1" hangingPunct="1"/>
            <a:r>
              <a:rPr lang="en-US" altLang="zh-TW" sz="2400" smtClean="0"/>
              <a:t>Included in MSP430G2553</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p:nvPr>
        </p:nvSpPr>
        <p:spPr/>
        <p:txBody>
          <a:bodyPr/>
          <a:lstStyle/>
          <a:p>
            <a:pPr eaLnBrk="1" hangingPunct="1"/>
            <a:r>
              <a:rPr lang="en-US" altLang="zh-TW" smtClean="0"/>
              <a:t>Sample Code for USCI_A0</a:t>
            </a:r>
          </a:p>
        </p:txBody>
      </p:sp>
      <p:sp>
        <p:nvSpPr>
          <p:cNvPr id="57346" name="Rectangle 3"/>
          <p:cNvSpPr>
            <a:spLocks noGrp="1"/>
          </p:cNvSpPr>
          <p:nvPr>
            <p:ph type="body" idx="1"/>
          </p:nvPr>
        </p:nvSpPr>
        <p:spPr/>
        <p:txBody>
          <a:bodyPr/>
          <a:lstStyle/>
          <a:p>
            <a:pPr eaLnBrk="1" hangingPunct="1"/>
            <a:r>
              <a:rPr lang="en-US" altLang="zh-TW" smtClean="0"/>
              <a:t>Echo a received character using</a:t>
            </a:r>
            <a:r>
              <a:rPr lang="it-IT" altLang="zh-TW" smtClean="0"/>
              <a:t> 9600 UART and DCO-driven SMCLK running at 1MHz</a:t>
            </a:r>
            <a:endParaRPr lang="en-US" altLang="zh-TW" smtClean="0"/>
          </a:p>
          <a:p>
            <a:pPr lvl="1" eaLnBrk="1" hangingPunct="1"/>
            <a:r>
              <a:rPr lang="en-US" altLang="zh-TW" smtClean="0"/>
              <a:t>Use RX ISR</a:t>
            </a:r>
          </a:p>
          <a:p>
            <a:pPr lvl="1" eaLnBrk="1" hangingPunct="1"/>
            <a:r>
              <a:rPr lang="en-US" altLang="zh-TW" smtClean="0"/>
              <a:t>USCI_A0 RX interrupt triggers TX Echo</a:t>
            </a:r>
          </a:p>
          <a:p>
            <a:pPr lvl="1" eaLnBrk="1" hangingPunct="1"/>
            <a:r>
              <a:rPr lang="en-US" altLang="zh-TW" smtClean="0"/>
              <a:t>Baud rate divider with 1MHz = 1MHz/9600 = ~104.2</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投影片編號版面配置區 4"/>
          <p:cNvSpPr txBox="1">
            <a:spLocks noGrp="1"/>
          </p:cNvSpPr>
          <p:nvPr/>
        </p:nvSpPr>
        <p:spPr bwMode="auto">
          <a:xfrm>
            <a:off x="6731000" y="6229350"/>
            <a:ext cx="1905000" cy="457200"/>
          </a:xfrm>
          <a:prstGeom prst="rect">
            <a:avLst/>
          </a:prstGeom>
          <a:noFill/>
          <a:ln w="9525">
            <a:noFill/>
            <a:miter lim="800000"/>
            <a:headEnd/>
            <a:tailEnd/>
          </a:ln>
        </p:spPr>
        <p:txBody>
          <a:bodyPr anchor="b"/>
          <a:lstStyle/>
          <a:p>
            <a:pPr algn="r" eaLnBrk="0" hangingPunct="0">
              <a:spcBef>
                <a:spcPct val="50000"/>
              </a:spcBef>
            </a:pPr>
            <a:fld id="{8F00945B-D9B6-4BE9-B031-894F8D69B8B3}" type="slidenum">
              <a:rPr kumimoji="0" lang="zh-TW" altLang="en-US" sz="1400">
                <a:solidFill>
                  <a:schemeClr val="bg2"/>
                </a:solidFill>
              </a:rPr>
              <a:pPr algn="r" eaLnBrk="0" hangingPunct="0">
                <a:spcBef>
                  <a:spcPct val="50000"/>
                </a:spcBef>
              </a:pPr>
              <a:t>31</a:t>
            </a:fld>
            <a:endParaRPr kumimoji="0" lang="zh-TW" altLang="zh-TW" sz="1400">
              <a:solidFill>
                <a:schemeClr val="bg2"/>
              </a:solidFill>
            </a:endParaRPr>
          </a:p>
        </p:txBody>
      </p:sp>
      <p:sp>
        <p:nvSpPr>
          <p:cNvPr id="58370" name="標題 4"/>
          <p:cNvSpPr>
            <a:spLocks noGrp="1"/>
          </p:cNvSpPr>
          <p:nvPr>
            <p:ph type="title"/>
          </p:nvPr>
        </p:nvSpPr>
        <p:spPr/>
        <p:txBody>
          <a:bodyPr anchor="b"/>
          <a:lstStyle/>
          <a:p>
            <a:pPr eaLnBrk="1" hangingPunct="1"/>
            <a:r>
              <a:rPr lang="en-US" altLang="zh-TW" smtClean="0"/>
              <a:t>Sample Code for USCI_A0 </a:t>
            </a:r>
            <a:endParaRPr lang="zh-TW" altLang="en-US" smtClean="0"/>
          </a:p>
        </p:txBody>
      </p:sp>
      <p:sp>
        <p:nvSpPr>
          <p:cNvPr id="58371" name="內容版面配置區 2"/>
          <p:cNvSpPr>
            <a:spLocks noGrp="1"/>
          </p:cNvSpPr>
          <p:nvPr>
            <p:ph sz="half" idx="4294967295"/>
          </p:nvPr>
        </p:nvSpPr>
        <p:spPr>
          <a:xfrm>
            <a:off x="0" y="1676400"/>
            <a:ext cx="4013200" cy="4495800"/>
          </a:xfrm>
        </p:spPr>
        <p:txBody>
          <a:bodyPr/>
          <a:lstStyle/>
          <a:p>
            <a:pPr eaLnBrk="1" hangingPunct="1">
              <a:buFont typeface="Arial" charset="0"/>
              <a:buNone/>
            </a:pPr>
            <a:r>
              <a:rPr lang="en-US" altLang="zh-TW" sz="1200" b="1" smtClean="0"/>
              <a:t> </a:t>
            </a:r>
          </a:p>
        </p:txBody>
      </p:sp>
      <p:graphicFrame>
        <p:nvGraphicFramePr>
          <p:cNvPr id="52229" name="Group 5"/>
          <p:cNvGraphicFramePr>
            <a:graphicFrameLocks noGrp="1"/>
          </p:cNvGraphicFramePr>
          <p:nvPr/>
        </p:nvGraphicFramePr>
        <p:xfrm>
          <a:off x="539750" y="1484313"/>
          <a:ext cx="8064500" cy="5821680"/>
        </p:xfrm>
        <a:graphic>
          <a:graphicData uri="http://schemas.openxmlformats.org/drawingml/2006/table">
            <a:tbl>
              <a:tblPr/>
              <a:tblGrid>
                <a:gridCol w="8064500"/>
              </a:tblGrid>
              <a:tr h="41767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#include  "msp430g2553.h"</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main(void)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WDTCTL = WDTPW + WDTHOLD;  // Stop WDT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BCSCTL1 = CALBC1_1MHZ;  // Set DCO to 1MHz</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DCOCTL = CALDCO_1MHZ;</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P1SEL = BIT1 + BIT2 ;   // P1.1 = RXD, P1.2=TXD</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P1SEL2 = BIT1 + BIT2 ;  // P1.1 = RXD, P1.2=TXD</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UCA0CTL1 |= UCSSEL_2;   // SMCLK</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UCA0BR0 = 104;          // 1MHz 9600</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UCA0BR1 = 0;            // 1MHz 9600</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UCA0MCTL = UCBRS0;      // Modulation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UCBRSx</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1</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UCA0CTL1 &amp;= ~UCSWRST;   // Initialize USCI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IE2 |= UCA0RXIE;  // Enable USCI_A0 RX interrupt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Enter LPM0, interrupts enabled</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__</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bis_SR_register</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(LPM0_bits + GIE);       </a:t>
                      </a:r>
                      <a:b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b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投影片編號版面配置區 4"/>
          <p:cNvSpPr txBox="1">
            <a:spLocks noGrp="1"/>
          </p:cNvSpPr>
          <p:nvPr/>
        </p:nvSpPr>
        <p:spPr bwMode="auto">
          <a:xfrm>
            <a:off x="6731000" y="6229350"/>
            <a:ext cx="1905000" cy="457200"/>
          </a:xfrm>
          <a:prstGeom prst="rect">
            <a:avLst/>
          </a:prstGeom>
          <a:noFill/>
          <a:ln w="9525">
            <a:noFill/>
            <a:miter lim="800000"/>
            <a:headEnd/>
            <a:tailEnd/>
          </a:ln>
        </p:spPr>
        <p:txBody>
          <a:bodyPr anchor="b"/>
          <a:lstStyle/>
          <a:p>
            <a:pPr algn="r" eaLnBrk="0" hangingPunct="0">
              <a:spcBef>
                <a:spcPct val="50000"/>
              </a:spcBef>
            </a:pPr>
            <a:fld id="{B994E627-8282-4536-9A2E-ACF49732D587}" type="slidenum">
              <a:rPr kumimoji="0" lang="zh-TW" altLang="en-US" sz="1400">
                <a:solidFill>
                  <a:schemeClr val="bg2"/>
                </a:solidFill>
              </a:rPr>
              <a:pPr algn="r" eaLnBrk="0" hangingPunct="0">
                <a:spcBef>
                  <a:spcPct val="50000"/>
                </a:spcBef>
              </a:pPr>
              <a:t>32</a:t>
            </a:fld>
            <a:endParaRPr kumimoji="0" lang="zh-TW" altLang="zh-TW" sz="1400">
              <a:solidFill>
                <a:schemeClr val="bg2"/>
              </a:solidFill>
            </a:endParaRPr>
          </a:p>
        </p:txBody>
      </p:sp>
      <p:sp>
        <p:nvSpPr>
          <p:cNvPr id="60418" name="標題 4"/>
          <p:cNvSpPr>
            <a:spLocks noGrp="1"/>
          </p:cNvSpPr>
          <p:nvPr>
            <p:ph type="title"/>
          </p:nvPr>
        </p:nvSpPr>
        <p:spPr/>
        <p:txBody>
          <a:bodyPr anchor="b"/>
          <a:lstStyle/>
          <a:p>
            <a:pPr eaLnBrk="1" hangingPunct="1"/>
            <a:r>
              <a:rPr lang="en-US" altLang="zh-TW" smtClean="0"/>
              <a:t>Sample Code for USCI_A0 </a:t>
            </a:r>
            <a:endParaRPr lang="zh-TW" altLang="en-US" smtClean="0"/>
          </a:p>
        </p:txBody>
      </p:sp>
      <p:sp>
        <p:nvSpPr>
          <p:cNvPr id="60419" name="內容版面配置區 2"/>
          <p:cNvSpPr>
            <a:spLocks noGrp="1"/>
          </p:cNvSpPr>
          <p:nvPr>
            <p:ph sz="half" idx="4294967295"/>
          </p:nvPr>
        </p:nvSpPr>
        <p:spPr>
          <a:xfrm>
            <a:off x="0" y="1676400"/>
            <a:ext cx="4013200" cy="4495800"/>
          </a:xfrm>
        </p:spPr>
        <p:txBody>
          <a:bodyPr/>
          <a:lstStyle/>
          <a:p>
            <a:pPr eaLnBrk="1" hangingPunct="1">
              <a:buFont typeface="Arial" charset="0"/>
              <a:buNone/>
            </a:pPr>
            <a:r>
              <a:rPr lang="en-US" altLang="zh-TW" sz="1200" b="1" smtClean="0"/>
              <a:t> </a:t>
            </a:r>
          </a:p>
        </p:txBody>
      </p:sp>
      <p:graphicFrame>
        <p:nvGraphicFramePr>
          <p:cNvPr id="54277" name="Group 5"/>
          <p:cNvGraphicFramePr>
            <a:graphicFrameLocks noGrp="1"/>
          </p:cNvGraphicFramePr>
          <p:nvPr/>
        </p:nvGraphicFramePr>
        <p:xfrm>
          <a:off x="539750" y="1700213"/>
          <a:ext cx="8064500" cy="4176713"/>
        </p:xfrm>
        <a:graphic>
          <a:graphicData uri="http://schemas.openxmlformats.org/drawingml/2006/table">
            <a:tbl>
              <a:tblPr/>
              <a:tblGrid>
                <a:gridCol w="8064500"/>
              </a:tblGrid>
              <a:tr h="41767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4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Echo back </a:t>
                      </a:r>
                      <a:r>
                        <a:rPr kumimoji="0" lang="en-US" altLang="zh-TW" sz="24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RXed</a:t>
                      </a:r>
                      <a:r>
                        <a:rPr kumimoji="0" lang="en-US" altLang="zh-TW" sz="24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character,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4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confirm TX buffer is ready first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4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r>
                        <a:rPr kumimoji="0" lang="en-US" altLang="zh-TW" sz="24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pragma</a:t>
                      </a:r>
                      <a:r>
                        <a:rPr kumimoji="0" lang="en-US" altLang="zh-TW" sz="24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vector=USCIAB0RX_VECTOR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4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__interrupt void USCI0RX_ISR(void)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4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USCI_A0 TX buffer ready?</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4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while (!(IFG2&amp;UCA0TXIFG));</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4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UCA0TXBUF = UCA0RXBUF; // TX -&gt; </a:t>
                      </a:r>
                      <a:r>
                        <a:rPr kumimoji="0" lang="en-US" altLang="zh-TW" sz="24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RXed</a:t>
                      </a:r>
                      <a:r>
                        <a:rPr kumimoji="0" lang="en-US" altLang="zh-TW" sz="24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character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4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標題 1"/>
          <p:cNvSpPr>
            <a:spLocks noGrp="1"/>
          </p:cNvSpPr>
          <p:nvPr>
            <p:ph type="title"/>
          </p:nvPr>
        </p:nvSpPr>
        <p:spPr>
          <a:xfrm>
            <a:off x="457200" y="198438"/>
            <a:ext cx="8229600" cy="1143000"/>
          </a:xfrm>
        </p:spPr>
        <p:txBody>
          <a:bodyPr/>
          <a:lstStyle/>
          <a:p>
            <a:pPr eaLnBrk="1" hangingPunct="1"/>
            <a:r>
              <a:rPr lang="en-US" altLang="zh-TW" smtClean="0"/>
              <a:t>Basic Lab</a:t>
            </a:r>
            <a:endParaRPr lang="zh-TW" altLang="en-US" smtClean="0"/>
          </a:p>
        </p:txBody>
      </p:sp>
      <p:sp>
        <p:nvSpPr>
          <p:cNvPr id="62466" name="內容版面配置區 2"/>
          <p:cNvSpPr>
            <a:spLocks noGrp="1"/>
          </p:cNvSpPr>
          <p:nvPr>
            <p:ph idx="1"/>
          </p:nvPr>
        </p:nvSpPr>
        <p:spPr>
          <a:xfrm>
            <a:off x="457200" y="1350963"/>
            <a:ext cx="8229600" cy="4525962"/>
          </a:xfrm>
        </p:spPr>
        <p:txBody>
          <a:bodyPr/>
          <a:lstStyle/>
          <a:p>
            <a:pPr eaLnBrk="1" hangingPunct="1"/>
            <a:r>
              <a:rPr lang="en-US" altLang="zh-TW" sz="2400" smtClean="0"/>
              <a:t>Emulate UART by Timer</a:t>
            </a:r>
          </a:p>
          <a:p>
            <a:pPr lvl="1" eaLnBrk="1" hangingPunct="1"/>
            <a:r>
              <a:rPr lang="en-US" altLang="zh-TW" sz="2400" smtClean="0"/>
              <a:t>Fill up the sample code</a:t>
            </a:r>
          </a:p>
          <a:p>
            <a:pPr lvl="1" eaLnBrk="1" hangingPunct="1"/>
            <a:r>
              <a:rPr lang="en-US" altLang="zh-TW" sz="2400" smtClean="0"/>
              <a:t>Send “Hello World” to the PC from MSP430 LanuchPad in the main loop</a:t>
            </a:r>
          </a:p>
          <a:p>
            <a:pPr eaLnBrk="1" hangingPunct="1"/>
            <a:r>
              <a:rPr lang="en-US" altLang="zh-TW" sz="2400" smtClean="0"/>
              <a:t>Hints</a:t>
            </a:r>
          </a:p>
          <a:p>
            <a:pPr lvl="1" eaLnBrk="1" hangingPunct="1"/>
            <a:r>
              <a:rPr lang="en-US" altLang="zh-TW" sz="2400" smtClean="0"/>
              <a:t>TXByte can be seen as the data buffer, where we store the character we want to send. We use ASCII code.</a:t>
            </a:r>
          </a:p>
          <a:p>
            <a:pPr lvl="1" eaLnBrk="1" hangingPunct="1"/>
            <a:endParaRPr lang="en-US" altLang="zh-TW" sz="2400" smtClean="0"/>
          </a:p>
          <a:p>
            <a:pPr lvl="1" eaLnBrk="1" hangingPunct="1"/>
            <a:endParaRPr lang="en-US" altLang="zh-TW" sz="2400" smtClean="0"/>
          </a:p>
          <a:p>
            <a:pPr lvl="1" eaLnBrk="1" hangingPunct="1"/>
            <a:endParaRPr lang="en-US" altLang="zh-TW" sz="2400" smtClean="0"/>
          </a:p>
          <a:p>
            <a:pPr lvl="1" eaLnBrk="1" hangingPunct="1"/>
            <a:endParaRPr lang="en-US" altLang="zh-TW" sz="2400" smtClean="0"/>
          </a:p>
          <a:p>
            <a:pPr lvl="1" eaLnBrk="1" hangingPunct="1"/>
            <a:r>
              <a:rPr lang="en-US" altLang="zh-TW" sz="2400" smtClean="0"/>
              <a:t>You need to set the Bit Time correctly.</a:t>
            </a:r>
          </a:p>
          <a:p>
            <a:pPr lvl="1" eaLnBrk="1" hangingPunct="1"/>
            <a:endParaRPr lang="en-US" altLang="zh-TW" sz="2400" smtClean="0"/>
          </a:p>
          <a:p>
            <a:pPr lvl="1" eaLnBrk="1" hangingPunct="1"/>
            <a:endParaRPr lang="en-US" altLang="zh-TW" sz="2400" smtClean="0"/>
          </a:p>
          <a:p>
            <a:pPr eaLnBrk="1" hangingPunct="1"/>
            <a:endParaRPr lang="zh-TW" altLang="en-US" sz="2400" smtClean="0"/>
          </a:p>
        </p:txBody>
      </p:sp>
      <p:sp>
        <p:nvSpPr>
          <p:cNvPr id="62467" name="文字方塊 3"/>
          <p:cNvSpPr txBox="1">
            <a:spLocks noChangeArrowheads="1"/>
          </p:cNvSpPr>
          <p:nvPr/>
        </p:nvSpPr>
        <p:spPr bwMode="auto">
          <a:xfrm>
            <a:off x="900113" y="4292600"/>
            <a:ext cx="7200900" cy="1631950"/>
          </a:xfrm>
          <a:prstGeom prst="rect">
            <a:avLst/>
          </a:prstGeom>
          <a:solidFill>
            <a:schemeClr val="bg1"/>
          </a:solidFill>
          <a:ln w="9525">
            <a:noFill/>
            <a:miter lim="800000"/>
            <a:headEnd/>
            <a:tailEnd/>
          </a:ln>
        </p:spPr>
        <p:txBody>
          <a:bodyPr>
            <a:spAutoFit/>
          </a:bodyPr>
          <a:lstStyle/>
          <a:p>
            <a:pPr marL="0" lvl="1"/>
            <a:r>
              <a:rPr kumimoji="0" lang="en-US" altLang="zh-TW" sz="2000" b="1">
                <a:latin typeface="Courier New" pitchFamily="49" charset="0"/>
                <a:cs typeface="Courier New" pitchFamily="49" charset="0"/>
              </a:rPr>
              <a:t>send[]={0x48,0x49,0x0A,0x08,0x08};</a:t>
            </a:r>
          </a:p>
          <a:p>
            <a:r>
              <a:rPr kumimoji="0" lang="en-US" altLang="zh-TW" sz="2000" b="1">
                <a:latin typeface="Courier New" pitchFamily="49" charset="0"/>
                <a:cs typeface="Courier New" pitchFamily="49" charset="0"/>
              </a:rPr>
              <a:t>for (i=0;i&lt;5;i++)  {	</a:t>
            </a:r>
          </a:p>
          <a:p>
            <a:r>
              <a:rPr kumimoji="0" lang="en-US" altLang="zh-TW" sz="2000" b="1">
                <a:latin typeface="Courier New" pitchFamily="49" charset="0"/>
                <a:cs typeface="Courier New" pitchFamily="49" charset="0"/>
              </a:rPr>
              <a:t>     TXByte = send[i];</a:t>
            </a:r>
          </a:p>
          <a:p>
            <a:r>
              <a:rPr kumimoji="0" lang="en-US" altLang="zh-TW" sz="2000" b="1">
                <a:latin typeface="Courier New" pitchFamily="49" charset="0"/>
                <a:cs typeface="Courier New" pitchFamily="49" charset="0"/>
              </a:rPr>
              <a:t>     Transmit();</a:t>
            </a:r>
          </a:p>
          <a:p>
            <a:r>
              <a:rPr kumimoji="0" lang="en-US" altLang="zh-TW" sz="2000" b="1">
                <a:latin typeface="Courier New" pitchFamily="49" charset="0"/>
                <a:cs typeface="Courier New" pitchFamily="49" charset="0"/>
              </a:rPr>
              <a:t>}</a:t>
            </a:r>
            <a:endParaRPr kumimoji="0" lang="zh-TW" altLang="en-US" sz="2000" b="1">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a:spLocks noGrp="1"/>
          </p:cNvSpPr>
          <p:nvPr>
            <p:ph type="ctrTitle"/>
          </p:nvPr>
        </p:nvSpPr>
        <p:spPr/>
        <p:txBody>
          <a:bodyPr/>
          <a:lstStyle/>
          <a:p>
            <a:pPr eaLnBrk="1" hangingPunct="1"/>
            <a:r>
              <a:rPr lang="en-US" altLang="zh-TW" smtClean="0"/>
              <a:t>Software UART on LaunchPad</a:t>
            </a:r>
          </a:p>
        </p:txBody>
      </p:sp>
      <p:sp>
        <p:nvSpPr>
          <p:cNvPr id="5" name="Subtitle 4"/>
          <p:cNvSpPr>
            <a:spLocks noGrp="1"/>
          </p:cNvSpPr>
          <p:nvPr>
            <p:ph type="subTitle" idx="1"/>
          </p:nvPr>
        </p:nvSpPr>
        <p:spPr/>
        <p:txBody>
          <a:bodyPr/>
          <a:lstStyle/>
          <a:p>
            <a:pPr eaLnBrk="1" hangingPunct="1">
              <a:defRPr/>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a:xfrm>
            <a:off x="6902450" y="6356350"/>
            <a:ext cx="2133600" cy="365125"/>
          </a:xfrm>
        </p:spPr>
        <p:txBody>
          <a:bodyPr/>
          <a:lstStyle/>
          <a:p>
            <a:pPr>
              <a:defRPr/>
            </a:pPr>
            <a:fld id="{031C6FBF-13F8-4042-B8EA-B3F3175BDE1C}" type="slidenum">
              <a:rPr lang="zh-TW" altLang="en-US"/>
              <a:pPr>
                <a:defRPr/>
              </a:pPr>
              <a:t>5</a:t>
            </a:fld>
            <a:endParaRPr lang="zh-TW"/>
          </a:p>
        </p:txBody>
      </p:sp>
      <p:sp>
        <p:nvSpPr>
          <p:cNvPr id="20482" name="Rectangle 4"/>
          <p:cNvSpPr>
            <a:spLocks noGrp="1" noChangeArrowheads="1"/>
          </p:cNvSpPr>
          <p:nvPr>
            <p:ph type="title"/>
          </p:nvPr>
        </p:nvSpPr>
        <p:spPr/>
        <p:txBody>
          <a:bodyPr/>
          <a:lstStyle/>
          <a:p>
            <a:pPr algn="l" eaLnBrk="1" hangingPunct="1"/>
            <a:r>
              <a:rPr lang="en-US" altLang="zh-TW" smtClean="0"/>
              <a:t>Recall</a:t>
            </a:r>
            <a:br>
              <a:rPr lang="en-US" altLang="zh-TW" smtClean="0"/>
            </a:br>
            <a:r>
              <a:rPr lang="en-US" altLang="zh-TW" smtClean="0"/>
              <a:t>Pins for Comm</a:t>
            </a:r>
          </a:p>
        </p:txBody>
      </p:sp>
      <p:pic>
        <p:nvPicPr>
          <p:cNvPr id="20483" name="Picture 5"/>
          <p:cNvPicPr>
            <a:picLocks noChangeAspect="1"/>
          </p:cNvPicPr>
          <p:nvPr/>
        </p:nvPicPr>
        <p:blipFill>
          <a:blip r:embed="rId2"/>
          <a:srcRect l="7376" t="26219" r="6461" b="2145"/>
          <a:stretch>
            <a:fillRect/>
          </a:stretch>
        </p:blipFill>
        <p:spPr bwMode="auto">
          <a:xfrm>
            <a:off x="3984625" y="307975"/>
            <a:ext cx="5022850" cy="6550025"/>
          </a:xfrm>
          <a:prstGeom prst="rect">
            <a:avLst/>
          </a:prstGeom>
          <a:noFill/>
          <a:ln w="9525">
            <a:noFill/>
            <a:miter lim="800000"/>
            <a:headEnd/>
            <a:tailEnd/>
          </a:ln>
        </p:spPr>
      </p:pic>
      <p:sp>
        <p:nvSpPr>
          <p:cNvPr id="20484" name="Oval 5"/>
          <p:cNvSpPr>
            <a:spLocks noChangeArrowheads="1"/>
          </p:cNvSpPr>
          <p:nvPr/>
        </p:nvSpPr>
        <p:spPr bwMode="auto">
          <a:xfrm>
            <a:off x="3697288" y="3716338"/>
            <a:ext cx="2232025" cy="287337"/>
          </a:xfrm>
          <a:prstGeom prst="ellipse">
            <a:avLst/>
          </a:prstGeom>
          <a:noFill/>
          <a:ln w="57150">
            <a:solidFill>
              <a:srgbClr val="3399FF"/>
            </a:solidFill>
            <a:round/>
            <a:headEnd/>
            <a:tailEnd/>
          </a:ln>
        </p:spPr>
        <p:txBody>
          <a:bodyPr wrap="none" anchor="ctr"/>
          <a:lstStyle/>
          <a:p>
            <a:endParaRPr lang="en-US" altLang="zh-TW"/>
          </a:p>
        </p:txBody>
      </p:sp>
      <p:sp>
        <p:nvSpPr>
          <p:cNvPr id="20485" name="Oval 6"/>
          <p:cNvSpPr>
            <a:spLocks noChangeArrowheads="1"/>
          </p:cNvSpPr>
          <p:nvPr/>
        </p:nvSpPr>
        <p:spPr bwMode="auto">
          <a:xfrm>
            <a:off x="7513638" y="2420938"/>
            <a:ext cx="360362" cy="1008062"/>
          </a:xfrm>
          <a:prstGeom prst="ellipse">
            <a:avLst/>
          </a:prstGeom>
          <a:noFill/>
          <a:ln w="57150">
            <a:solidFill>
              <a:srgbClr val="3399FF"/>
            </a:solidFill>
            <a:round/>
            <a:headEnd/>
            <a:tailEnd/>
          </a:ln>
        </p:spPr>
        <p:txBody>
          <a:bodyPr wrap="none" anchor="ctr"/>
          <a:lstStyle/>
          <a:p>
            <a:endParaRPr lang="en-US" altLang="zh-TW"/>
          </a:p>
        </p:txBody>
      </p:sp>
      <p:cxnSp>
        <p:nvCxnSpPr>
          <p:cNvPr id="20486" name="AutoShape 7"/>
          <p:cNvCxnSpPr>
            <a:cxnSpLocks noChangeShapeType="1"/>
            <a:stCxn id="20484" idx="2"/>
            <a:endCxn id="20485" idx="2"/>
          </p:cNvCxnSpPr>
          <p:nvPr/>
        </p:nvCxnSpPr>
        <p:spPr bwMode="auto">
          <a:xfrm rot="10800000" flipH="1">
            <a:off x="3668713" y="2925763"/>
            <a:ext cx="3816350" cy="935037"/>
          </a:xfrm>
          <a:prstGeom prst="curvedConnector3">
            <a:avLst>
              <a:gd name="adj1" fmla="val -13356"/>
            </a:avLst>
          </a:prstGeom>
          <a:noFill/>
          <a:ln w="38100">
            <a:solidFill>
              <a:srgbClr val="3399FF"/>
            </a:solidFill>
            <a:round/>
            <a:headEnd/>
            <a:tailEnd type="triangle" w="med" len="med"/>
          </a:ln>
        </p:spPr>
      </p:cxnSp>
      <p:sp>
        <p:nvSpPr>
          <p:cNvPr id="20487" name="Oval 8"/>
          <p:cNvSpPr>
            <a:spLocks noChangeArrowheads="1"/>
          </p:cNvSpPr>
          <p:nvPr/>
        </p:nvSpPr>
        <p:spPr bwMode="auto">
          <a:xfrm>
            <a:off x="3725863" y="4005263"/>
            <a:ext cx="2232025" cy="287337"/>
          </a:xfrm>
          <a:prstGeom prst="ellipse">
            <a:avLst/>
          </a:prstGeom>
          <a:noFill/>
          <a:ln w="57150">
            <a:solidFill>
              <a:srgbClr val="FFFF00"/>
            </a:solidFill>
            <a:round/>
            <a:headEnd/>
            <a:tailEnd/>
          </a:ln>
        </p:spPr>
        <p:txBody>
          <a:bodyPr wrap="none" anchor="ctr"/>
          <a:lstStyle/>
          <a:p>
            <a:endParaRPr lang="en-US" altLang="zh-TW"/>
          </a:p>
        </p:txBody>
      </p:sp>
      <p:sp>
        <p:nvSpPr>
          <p:cNvPr id="20488" name="Oval 9"/>
          <p:cNvSpPr>
            <a:spLocks noChangeArrowheads="1"/>
          </p:cNvSpPr>
          <p:nvPr/>
        </p:nvSpPr>
        <p:spPr bwMode="auto">
          <a:xfrm>
            <a:off x="7800975" y="2420938"/>
            <a:ext cx="360363" cy="1008062"/>
          </a:xfrm>
          <a:prstGeom prst="ellipse">
            <a:avLst/>
          </a:prstGeom>
          <a:noFill/>
          <a:ln w="57150">
            <a:solidFill>
              <a:srgbClr val="FFFF00"/>
            </a:solidFill>
            <a:round/>
            <a:headEnd/>
            <a:tailEnd/>
          </a:ln>
        </p:spPr>
        <p:txBody>
          <a:bodyPr wrap="none" anchor="ctr"/>
          <a:lstStyle/>
          <a:p>
            <a:endParaRPr lang="en-US" altLang="zh-TW"/>
          </a:p>
        </p:txBody>
      </p:sp>
      <p:cxnSp>
        <p:nvCxnSpPr>
          <p:cNvPr id="20489" name="AutoShape 10"/>
          <p:cNvCxnSpPr>
            <a:cxnSpLocks noChangeShapeType="1"/>
            <a:stCxn id="20487" idx="2"/>
            <a:endCxn id="20488" idx="2"/>
          </p:cNvCxnSpPr>
          <p:nvPr/>
        </p:nvCxnSpPr>
        <p:spPr bwMode="auto">
          <a:xfrm rot="10800000" flipH="1">
            <a:off x="3697288" y="2925763"/>
            <a:ext cx="4075112" cy="1223962"/>
          </a:xfrm>
          <a:prstGeom prst="curvedConnector3">
            <a:avLst>
              <a:gd name="adj1" fmla="val -4907"/>
            </a:avLst>
          </a:prstGeom>
          <a:noFill/>
          <a:ln w="38100">
            <a:solidFill>
              <a:srgbClr val="FFFF00"/>
            </a:solidFill>
            <a:round/>
            <a:headEnd/>
            <a:tailEnd type="triangle" w="med" len="med"/>
          </a:ln>
        </p:spPr>
      </p:cxnSp>
      <p:sp>
        <p:nvSpPr>
          <p:cNvPr id="20490" name="Rectangle 11"/>
          <p:cNvSpPr>
            <a:spLocks noChangeArrowheads="1"/>
          </p:cNvSpPr>
          <p:nvPr/>
        </p:nvSpPr>
        <p:spPr bwMode="auto">
          <a:xfrm>
            <a:off x="3913188" y="260350"/>
            <a:ext cx="4968875" cy="2305050"/>
          </a:xfrm>
          <a:prstGeom prst="rect">
            <a:avLst/>
          </a:prstGeom>
          <a:noFill/>
          <a:ln w="57150">
            <a:solidFill>
              <a:srgbClr val="33CC33"/>
            </a:solidFill>
            <a:miter lim="800000"/>
            <a:headEnd/>
            <a:tailEnd/>
          </a:ln>
        </p:spPr>
        <p:txBody>
          <a:bodyPr wrap="none" anchor="ctr"/>
          <a:lstStyle/>
          <a:p>
            <a:endParaRPr lang="en-US" altLang="zh-TW"/>
          </a:p>
        </p:txBody>
      </p:sp>
      <p:sp>
        <p:nvSpPr>
          <p:cNvPr id="20491" name="Oval 12"/>
          <p:cNvSpPr>
            <a:spLocks noChangeArrowheads="1"/>
          </p:cNvSpPr>
          <p:nvPr/>
        </p:nvSpPr>
        <p:spPr bwMode="auto">
          <a:xfrm>
            <a:off x="5353050" y="2133600"/>
            <a:ext cx="1584325" cy="431800"/>
          </a:xfrm>
          <a:prstGeom prst="ellipse">
            <a:avLst/>
          </a:prstGeom>
          <a:noFill/>
          <a:ln w="57150">
            <a:solidFill>
              <a:srgbClr val="33CC33"/>
            </a:solidFill>
            <a:round/>
            <a:headEnd/>
            <a:tailEnd/>
          </a:ln>
        </p:spPr>
        <p:txBody>
          <a:bodyPr wrap="none" anchor="ctr"/>
          <a:lstStyle/>
          <a:p>
            <a:endParaRPr lang="en-US" altLang="zh-TW"/>
          </a:p>
        </p:txBody>
      </p:sp>
      <p:pic>
        <p:nvPicPr>
          <p:cNvPr id="20492" name="Picture 6" descr="j0398505"/>
          <p:cNvPicPr>
            <a:picLocks noChangeAspect="1" noChangeArrowheads="1"/>
          </p:cNvPicPr>
          <p:nvPr/>
        </p:nvPicPr>
        <p:blipFill>
          <a:blip r:embed="rId3"/>
          <a:srcRect/>
          <a:stretch>
            <a:fillRect/>
          </a:stretch>
        </p:blipFill>
        <p:spPr bwMode="auto">
          <a:xfrm flipH="1">
            <a:off x="611188" y="2133600"/>
            <a:ext cx="1655762" cy="1473200"/>
          </a:xfrm>
          <a:prstGeom prst="rect">
            <a:avLst/>
          </a:prstGeom>
          <a:noFill/>
          <a:ln w="9525">
            <a:noFill/>
            <a:miter lim="800000"/>
            <a:headEnd/>
            <a:tailEnd/>
          </a:ln>
        </p:spPr>
      </p:pic>
      <p:sp>
        <p:nvSpPr>
          <p:cNvPr id="1033234" name="Text Box 18"/>
          <p:cNvSpPr txBox="1">
            <a:spLocks noChangeArrowheads="1"/>
          </p:cNvSpPr>
          <p:nvPr/>
        </p:nvSpPr>
        <p:spPr bwMode="auto">
          <a:xfrm>
            <a:off x="544513" y="4038600"/>
            <a:ext cx="1724025" cy="830263"/>
          </a:xfrm>
          <a:prstGeom prst="rect">
            <a:avLst/>
          </a:prstGeom>
          <a:noFill/>
          <a:ln>
            <a:noFill/>
          </a:ln>
          <a:effectLst/>
          <a:extLst/>
        </p:spPr>
        <p:txBody>
          <a:bodyPr wrap="none">
            <a:spAutoFit/>
          </a:bodyPr>
          <a:lstStyle/>
          <a:p>
            <a:pPr>
              <a:defRPr/>
            </a:pPr>
            <a:r>
              <a:rPr lang="en-US" altLang="zh-TW" sz="2400" b="1" dirty="0">
                <a:latin typeface="+mn-lt"/>
              </a:rPr>
              <a:t>P1.1 </a:t>
            </a:r>
            <a:r>
              <a:rPr lang="en-US" altLang="zh-TW" sz="2400" b="1" dirty="0">
                <a:latin typeface="+mn-lt"/>
                <a:sym typeface="Wingdings"/>
              </a:rPr>
              <a:t> TXD</a:t>
            </a:r>
          </a:p>
          <a:p>
            <a:pPr>
              <a:defRPr/>
            </a:pPr>
            <a:r>
              <a:rPr lang="en-US" altLang="zh-TW" sz="2400" b="1" dirty="0">
                <a:latin typeface="+mn-lt"/>
                <a:sym typeface="Wingdings"/>
              </a:rPr>
              <a:t>P1.2  RXD</a:t>
            </a:r>
            <a:endParaRPr lang="en-US" altLang="zh-TW" sz="2400" b="1" dirty="0">
              <a:latin typeface="+mn-lt"/>
            </a:endParaRPr>
          </a:p>
        </p:txBody>
      </p:sp>
      <p:sp>
        <p:nvSpPr>
          <p:cNvPr id="17" name="手繪多邊形 16"/>
          <p:cNvSpPr/>
          <p:nvPr/>
        </p:nvSpPr>
        <p:spPr>
          <a:xfrm>
            <a:off x="1760538" y="-61913"/>
            <a:ext cx="2955925" cy="3967163"/>
          </a:xfrm>
          <a:custGeom>
            <a:avLst/>
            <a:gdLst>
              <a:gd name="connsiteX0" fmla="*/ 2912533 w 2954866"/>
              <a:gd name="connsiteY0" fmla="*/ 366889 h 3968044"/>
              <a:gd name="connsiteX1" fmla="*/ 2709333 w 2954866"/>
              <a:gd name="connsiteY1" fmla="*/ 163689 h 3968044"/>
              <a:gd name="connsiteX2" fmla="*/ 1439333 w 2954866"/>
              <a:gd name="connsiteY2" fmla="*/ 553156 h 3968044"/>
              <a:gd name="connsiteX3" fmla="*/ 1016000 w 2954866"/>
              <a:gd name="connsiteY3" fmla="*/ 3482622 h 3968044"/>
              <a:gd name="connsiteX4" fmla="*/ 0 w 2954866"/>
              <a:gd name="connsiteY4" fmla="*/ 3465689 h 3968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866" h="3968044">
                <a:moveTo>
                  <a:pt x="2912533" y="366889"/>
                </a:moveTo>
                <a:cubicBezTo>
                  <a:pt x="2933699" y="249767"/>
                  <a:pt x="2954866" y="132645"/>
                  <a:pt x="2709333" y="163689"/>
                </a:cubicBezTo>
                <a:cubicBezTo>
                  <a:pt x="2463800" y="194733"/>
                  <a:pt x="1721555" y="0"/>
                  <a:pt x="1439333" y="553156"/>
                </a:cubicBezTo>
                <a:cubicBezTo>
                  <a:pt x="1157111" y="1106312"/>
                  <a:pt x="1255889" y="2997200"/>
                  <a:pt x="1016000" y="3482622"/>
                </a:cubicBezTo>
                <a:cubicBezTo>
                  <a:pt x="776111" y="3968044"/>
                  <a:pt x="388055" y="3716866"/>
                  <a:pt x="0" y="3465689"/>
                </a:cubicBezTo>
              </a:path>
            </a:pathLst>
          </a:custGeom>
          <a:ln w="38100">
            <a:solidFill>
              <a:srgbClr val="FF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altLang="zh-TW" smtClean="0"/>
              <a:t>Pin Connections</a:t>
            </a:r>
          </a:p>
        </p:txBody>
      </p:sp>
      <p:pic>
        <p:nvPicPr>
          <p:cNvPr id="21506" name="Picture 3"/>
          <p:cNvPicPr>
            <a:picLocks noChangeAspect="1"/>
          </p:cNvPicPr>
          <p:nvPr/>
        </p:nvPicPr>
        <p:blipFill>
          <a:blip r:embed="rId2"/>
          <a:srcRect/>
          <a:stretch>
            <a:fillRect/>
          </a:stretch>
        </p:blipFill>
        <p:spPr bwMode="auto">
          <a:xfrm>
            <a:off x="292100" y="1268413"/>
            <a:ext cx="8559800" cy="3581400"/>
          </a:xfrm>
          <a:prstGeom prst="rect">
            <a:avLst/>
          </a:prstGeom>
          <a:noFill/>
          <a:ln w="9525">
            <a:noFill/>
            <a:miter lim="800000"/>
            <a:headEnd/>
            <a:tailEnd/>
          </a:ln>
        </p:spPr>
      </p:pic>
      <p:sp>
        <p:nvSpPr>
          <p:cNvPr id="4" name="Text Box 18"/>
          <p:cNvSpPr txBox="1">
            <a:spLocks noChangeArrowheads="1"/>
          </p:cNvSpPr>
          <p:nvPr/>
        </p:nvSpPr>
        <p:spPr bwMode="auto">
          <a:xfrm>
            <a:off x="1135063" y="3462338"/>
            <a:ext cx="700087" cy="461962"/>
          </a:xfrm>
          <a:prstGeom prst="rect">
            <a:avLst/>
          </a:prstGeom>
          <a:noFill/>
          <a:ln>
            <a:noFill/>
          </a:ln>
          <a:effectLst/>
          <a:extLst/>
        </p:spPr>
        <p:txBody>
          <a:bodyPr wrap="none">
            <a:spAutoFit/>
          </a:bodyPr>
          <a:lstStyle/>
          <a:p>
            <a:pPr>
              <a:defRPr/>
            </a:pPr>
            <a:r>
              <a:rPr lang="en-US" altLang="zh-TW" sz="2400" b="1" dirty="0">
                <a:latin typeface="+mn-lt"/>
                <a:sym typeface="Wingdings"/>
              </a:rPr>
              <a:t>TXD</a:t>
            </a:r>
            <a:endParaRPr lang="en-US" altLang="zh-TW" sz="2400" b="1" dirty="0">
              <a:latin typeface="+mn-lt"/>
            </a:endParaRPr>
          </a:p>
        </p:txBody>
      </p:sp>
      <p:sp>
        <p:nvSpPr>
          <p:cNvPr id="5" name="Text Box 18"/>
          <p:cNvSpPr txBox="1">
            <a:spLocks noChangeArrowheads="1"/>
          </p:cNvSpPr>
          <p:nvPr/>
        </p:nvSpPr>
        <p:spPr bwMode="auto">
          <a:xfrm>
            <a:off x="1116013" y="4181475"/>
            <a:ext cx="720725" cy="461963"/>
          </a:xfrm>
          <a:prstGeom prst="rect">
            <a:avLst/>
          </a:prstGeom>
          <a:noFill/>
          <a:ln>
            <a:noFill/>
          </a:ln>
          <a:effectLst/>
          <a:extLst/>
        </p:spPr>
        <p:txBody>
          <a:bodyPr wrap="none">
            <a:spAutoFit/>
          </a:bodyPr>
          <a:lstStyle/>
          <a:p>
            <a:pPr>
              <a:defRPr/>
            </a:pPr>
            <a:r>
              <a:rPr lang="en-US" altLang="zh-TW" sz="2400" b="1" dirty="0">
                <a:latin typeface="+mn-lt"/>
                <a:sym typeface="Wingdings"/>
              </a:rPr>
              <a:t>RXD</a:t>
            </a:r>
            <a:endParaRPr lang="en-US" altLang="zh-TW" sz="2400" b="1" dirty="0">
              <a:latin typeface="+mn-lt"/>
            </a:endParaRPr>
          </a:p>
        </p:txBody>
      </p:sp>
      <p:cxnSp>
        <p:nvCxnSpPr>
          <p:cNvPr id="7" name="直線接點 6"/>
          <p:cNvCxnSpPr/>
          <p:nvPr/>
        </p:nvCxnSpPr>
        <p:spPr>
          <a:xfrm>
            <a:off x="4140200" y="3851275"/>
            <a:ext cx="25193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6659563" y="4572000"/>
            <a:ext cx="19446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橢圓 10"/>
          <p:cNvSpPr/>
          <p:nvPr/>
        </p:nvSpPr>
        <p:spPr>
          <a:xfrm>
            <a:off x="250825" y="3563938"/>
            <a:ext cx="865188" cy="2873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橢圓 11"/>
          <p:cNvSpPr/>
          <p:nvPr/>
        </p:nvSpPr>
        <p:spPr>
          <a:xfrm>
            <a:off x="250825" y="4283075"/>
            <a:ext cx="865188"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aphicFrame>
        <p:nvGraphicFramePr>
          <p:cNvPr id="13" name="Group 5"/>
          <p:cNvGraphicFramePr>
            <a:graphicFrameLocks noGrp="1"/>
          </p:cNvGraphicFramePr>
          <p:nvPr/>
        </p:nvGraphicFramePr>
        <p:xfrm>
          <a:off x="468313" y="4868863"/>
          <a:ext cx="8352730" cy="1859280"/>
        </p:xfrm>
        <a:graphic>
          <a:graphicData uri="http://schemas.openxmlformats.org/drawingml/2006/table">
            <a:tbl>
              <a:tblPr/>
              <a:tblGrid>
                <a:gridCol w="8352730"/>
              </a:tblGrid>
              <a:tr h="18002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#define TXD 0x02 // TXD on P1.1 (Timer0_A.OUT0)</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#define RXD 0x04 // RXD on P1.2 (Timer0_A.CCI1A)</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P1SEL |= TXD + RXD;  // Enable TXD/RXD pins</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P1DIR = 0xFF &amp; ~RXD; // Set pins to output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P1OUT = 0x00;        // Initialize all GPIO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14" name="文字方塊 13"/>
          <p:cNvSpPr txBox="1">
            <a:spLocks noChangeArrowheads="1"/>
          </p:cNvSpPr>
          <p:nvPr/>
        </p:nvSpPr>
        <p:spPr bwMode="auto">
          <a:xfrm>
            <a:off x="6948488" y="3284538"/>
            <a:ext cx="1751012" cy="400050"/>
          </a:xfrm>
          <a:prstGeom prst="rect">
            <a:avLst/>
          </a:prstGeom>
          <a:noFill/>
          <a:ln w="9525">
            <a:noFill/>
            <a:miter lim="800000"/>
            <a:headEnd/>
            <a:tailEnd/>
          </a:ln>
        </p:spPr>
        <p:txBody>
          <a:bodyPr wrap="none">
            <a:spAutoFit/>
          </a:bodyPr>
          <a:lstStyle/>
          <a:p>
            <a:r>
              <a:rPr lang="en-US" altLang="zh-TW" sz="2000" b="1">
                <a:solidFill>
                  <a:srgbClr val="FF0000"/>
                </a:solidFill>
              </a:rPr>
              <a:t>Use TACCR0</a:t>
            </a:r>
            <a:endParaRPr lang="zh-TW" altLang="en-US" sz="2000" b="1">
              <a:solidFill>
                <a:srgbClr val="FF0000"/>
              </a:solidFill>
            </a:endParaRPr>
          </a:p>
        </p:txBody>
      </p:sp>
      <p:sp>
        <p:nvSpPr>
          <p:cNvPr id="15" name="文字方塊 14"/>
          <p:cNvSpPr txBox="1">
            <a:spLocks noChangeArrowheads="1"/>
          </p:cNvSpPr>
          <p:nvPr/>
        </p:nvSpPr>
        <p:spPr bwMode="auto">
          <a:xfrm>
            <a:off x="7100888" y="3965575"/>
            <a:ext cx="1751012" cy="400050"/>
          </a:xfrm>
          <a:prstGeom prst="rect">
            <a:avLst/>
          </a:prstGeom>
          <a:noFill/>
          <a:ln w="9525">
            <a:noFill/>
            <a:miter lim="800000"/>
            <a:headEnd/>
            <a:tailEnd/>
          </a:ln>
        </p:spPr>
        <p:txBody>
          <a:bodyPr wrap="none">
            <a:spAutoFit/>
          </a:bodyPr>
          <a:lstStyle/>
          <a:p>
            <a:r>
              <a:rPr lang="en-US" altLang="zh-TW" sz="2000" b="1">
                <a:solidFill>
                  <a:srgbClr val="FF0000"/>
                </a:solidFill>
              </a:rPr>
              <a:t>Use TACCR1</a:t>
            </a:r>
            <a:endParaRPr lang="zh-TW" altLang="en-US" sz="20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algn="l" eaLnBrk="1" hangingPunct="1"/>
            <a:r>
              <a:rPr lang="en-US" altLang="zh-TW" smtClean="0"/>
              <a:t>TXD</a:t>
            </a:r>
            <a:br>
              <a:rPr lang="en-US" altLang="zh-TW" smtClean="0"/>
            </a:br>
            <a:r>
              <a:rPr lang="en-US" altLang="zh-TW" smtClean="0"/>
              <a:t>RXD</a:t>
            </a:r>
          </a:p>
        </p:txBody>
      </p:sp>
      <p:pic>
        <p:nvPicPr>
          <p:cNvPr id="22530" name="Picture 2"/>
          <p:cNvPicPr>
            <a:picLocks noChangeAspect="1"/>
          </p:cNvPicPr>
          <p:nvPr/>
        </p:nvPicPr>
        <p:blipFill>
          <a:blip r:embed="rId2"/>
          <a:srcRect/>
          <a:stretch>
            <a:fillRect/>
          </a:stretch>
        </p:blipFill>
        <p:spPr bwMode="auto">
          <a:xfrm>
            <a:off x="1887538" y="0"/>
            <a:ext cx="7005637" cy="6858000"/>
          </a:xfrm>
          <a:prstGeom prst="rect">
            <a:avLst/>
          </a:prstGeom>
          <a:noFill/>
          <a:ln w="9525">
            <a:noFill/>
            <a:miter lim="800000"/>
            <a:headEnd/>
            <a:tailEnd/>
          </a:ln>
        </p:spPr>
      </p:pic>
      <p:sp>
        <p:nvSpPr>
          <p:cNvPr id="22531" name="Oval 5"/>
          <p:cNvSpPr>
            <a:spLocks noChangeArrowheads="1"/>
          </p:cNvSpPr>
          <p:nvPr/>
        </p:nvSpPr>
        <p:spPr bwMode="auto">
          <a:xfrm>
            <a:off x="2484438" y="2422525"/>
            <a:ext cx="1008062" cy="1582738"/>
          </a:xfrm>
          <a:prstGeom prst="ellipse">
            <a:avLst/>
          </a:prstGeom>
          <a:noFill/>
          <a:ln w="28575">
            <a:solidFill>
              <a:srgbClr val="FF33CC"/>
            </a:solidFill>
            <a:round/>
            <a:headEnd/>
            <a:tailEnd/>
          </a:ln>
        </p:spPr>
        <p:txBody>
          <a:bodyPr wrap="none" anchor="ctr"/>
          <a:lstStyle/>
          <a:p>
            <a:endParaRPr lang="en-US" altLang="zh-TW"/>
          </a:p>
        </p:txBody>
      </p:sp>
      <p:sp>
        <p:nvSpPr>
          <p:cNvPr id="22532" name="Rectangle 6"/>
          <p:cNvSpPr>
            <a:spLocks noChangeArrowheads="1"/>
          </p:cNvSpPr>
          <p:nvPr/>
        </p:nvSpPr>
        <p:spPr bwMode="auto">
          <a:xfrm>
            <a:off x="4643438" y="620713"/>
            <a:ext cx="2160587" cy="576262"/>
          </a:xfrm>
          <a:prstGeom prst="rect">
            <a:avLst/>
          </a:prstGeom>
          <a:noFill/>
          <a:ln w="28575">
            <a:solidFill>
              <a:srgbClr val="FF00FF"/>
            </a:solidFill>
            <a:miter lim="800000"/>
            <a:headEnd/>
            <a:tailEnd/>
          </a:ln>
        </p:spPr>
        <p:txBody>
          <a:bodyPr wrap="none" anchor="ctr"/>
          <a:lstStyle/>
          <a:p>
            <a:endParaRPr lang="en-US" altLang="zh-TW"/>
          </a:p>
        </p:txBody>
      </p:sp>
      <p:sp>
        <p:nvSpPr>
          <p:cNvPr id="22533" name="Rectangle 7"/>
          <p:cNvSpPr>
            <a:spLocks noChangeArrowheads="1"/>
          </p:cNvSpPr>
          <p:nvPr/>
        </p:nvSpPr>
        <p:spPr bwMode="auto">
          <a:xfrm>
            <a:off x="6227763" y="3213100"/>
            <a:ext cx="1657350" cy="287338"/>
          </a:xfrm>
          <a:prstGeom prst="rect">
            <a:avLst/>
          </a:prstGeom>
          <a:noFill/>
          <a:ln w="28575">
            <a:solidFill>
              <a:srgbClr val="FF00FF"/>
            </a:solidFill>
            <a:miter lim="800000"/>
            <a:headEnd/>
            <a:tailEnd/>
          </a:ln>
        </p:spPr>
        <p:txBody>
          <a:bodyPr wrap="none" anchor="ctr"/>
          <a:lstStyle/>
          <a:p>
            <a:endParaRPr lang="en-US" altLang="zh-TW"/>
          </a:p>
        </p:txBody>
      </p:sp>
      <p:sp>
        <p:nvSpPr>
          <p:cNvPr id="22534" name="Text Box 9"/>
          <p:cNvSpPr txBox="1">
            <a:spLocks noChangeArrowheads="1"/>
          </p:cNvSpPr>
          <p:nvPr/>
        </p:nvSpPr>
        <p:spPr bwMode="auto">
          <a:xfrm>
            <a:off x="395288" y="2755900"/>
            <a:ext cx="1258887" cy="457200"/>
          </a:xfrm>
          <a:prstGeom prst="rect">
            <a:avLst/>
          </a:prstGeom>
          <a:noFill/>
          <a:ln w="9525">
            <a:noFill/>
            <a:miter lim="800000"/>
            <a:headEnd/>
            <a:tailEnd/>
          </a:ln>
        </p:spPr>
        <p:txBody>
          <a:bodyPr wrap="none">
            <a:spAutoFit/>
          </a:bodyPr>
          <a:lstStyle/>
          <a:p>
            <a:r>
              <a:rPr lang="en-US" altLang="zh-TW" sz="2400">
                <a:solidFill>
                  <a:srgbClr val="FF33CC"/>
                </a:solidFill>
              </a:rPr>
              <a:t>RXD pin</a:t>
            </a:r>
          </a:p>
        </p:txBody>
      </p:sp>
      <p:sp>
        <p:nvSpPr>
          <p:cNvPr id="22535" name="Line 10"/>
          <p:cNvSpPr>
            <a:spLocks noChangeShapeType="1"/>
          </p:cNvSpPr>
          <p:nvPr/>
        </p:nvSpPr>
        <p:spPr bwMode="auto">
          <a:xfrm flipH="1" flipV="1">
            <a:off x="1762125" y="2995613"/>
            <a:ext cx="1154113" cy="1587"/>
          </a:xfrm>
          <a:prstGeom prst="line">
            <a:avLst/>
          </a:prstGeom>
          <a:noFill/>
          <a:ln w="38100">
            <a:solidFill>
              <a:srgbClr val="FF33CC"/>
            </a:solidFill>
            <a:round/>
            <a:headEnd type="triangle" w="med" len="med"/>
            <a:tailEnd/>
          </a:ln>
        </p:spPr>
        <p:txBody>
          <a:bodyPr/>
          <a:lstStyle/>
          <a:p>
            <a:endParaRPr lang="zh-TW" altLang="en-US"/>
          </a:p>
        </p:txBody>
      </p:sp>
      <p:sp>
        <p:nvSpPr>
          <p:cNvPr id="22536" name="Line 13"/>
          <p:cNvSpPr>
            <a:spLocks noChangeShapeType="1"/>
          </p:cNvSpPr>
          <p:nvPr/>
        </p:nvSpPr>
        <p:spPr bwMode="auto">
          <a:xfrm>
            <a:off x="3132138" y="3357563"/>
            <a:ext cx="3168650" cy="71437"/>
          </a:xfrm>
          <a:prstGeom prst="line">
            <a:avLst/>
          </a:prstGeom>
          <a:noFill/>
          <a:ln w="38100">
            <a:solidFill>
              <a:srgbClr val="FF00FF"/>
            </a:solidFill>
            <a:round/>
            <a:headEnd/>
            <a:tailEnd type="triangle" w="med" len="med"/>
          </a:ln>
        </p:spPr>
        <p:txBody>
          <a:bodyPr/>
          <a:lstStyle/>
          <a:p>
            <a:endParaRPr lang="zh-TW" altLang="en-US"/>
          </a:p>
        </p:txBody>
      </p:sp>
      <p:sp>
        <p:nvSpPr>
          <p:cNvPr id="22537" name="Oval 14"/>
          <p:cNvSpPr>
            <a:spLocks noChangeArrowheads="1"/>
          </p:cNvSpPr>
          <p:nvPr/>
        </p:nvSpPr>
        <p:spPr bwMode="auto">
          <a:xfrm>
            <a:off x="2124075" y="4437063"/>
            <a:ext cx="431800" cy="358775"/>
          </a:xfrm>
          <a:prstGeom prst="ellipse">
            <a:avLst/>
          </a:prstGeom>
          <a:noFill/>
          <a:ln w="57150">
            <a:solidFill>
              <a:srgbClr val="FF00FF"/>
            </a:solidFill>
            <a:round/>
            <a:headEnd/>
            <a:tailEnd/>
          </a:ln>
        </p:spPr>
        <p:txBody>
          <a:bodyPr wrap="none" anchor="ctr"/>
          <a:lstStyle/>
          <a:p>
            <a:endParaRPr lang="en-US" altLang="zh-TW"/>
          </a:p>
        </p:txBody>
      </p:sp>
      <p:cxnSp>
        <p:nvCxnSpPr>
          <p:cNvPr id="15" name="Straight Arrow Connector 14"/>
          <p:cNvCxnSpPr>
            <a:stCxn id="22532" idx="2"/>
          </p:cNvCxnSpPr>
          <p:nvPr/>
        </p:nvCxnSpPr>
        <p:spPr>
          <a:xfrm>
            <a:off x="5724525" y="1196975"/>
            <a:ext cx="1295400" cy="2016125"/>
          </a:xfrm>
          <a:prstGeom prst="straightConnector1">
            <a:avLst/>
          </a:prstGeom>
          <a:ln w="76200" cmpd="sng">
            <a:solidFill>
              <a:srgbClr val="FF00FF"/>
            </a:solidFill>
            <a:tailEnd type="arrow"/>
          </a:ln>
        </p:spPr>
        <p:style>
          <a:lnRef idx="2">
            <a:schemeClr val="accent1"/>
          </a:lnRef>
          <a:fillRef idx="0">
            <a:schemeClr val="accent1"/>
          </a:fillRef>
          <a:effectRef idx="1">
            <a:schemeClr val="accent1"/>
          </a:effectRef>
          <a:fontRef idx="minor">
            <a:schemeClr val="tx1"/>
          </a:fontRef>
        </p:style>
      </p:cxnSp>
      <p:cxnSp>
        <p:nvCxnSpPr>
          <p:cNvPr id="18" name="肘形接點 17"/>
          <p:cNvCxnSpPr>
            <a:endCxn id="22537" idx="6"/>
          </p:cNvCxnSpPr>
          <p:nvPr/>
        </p:nvCxnSpPr>
        <p:spPr>
          <a:xfrm rot="5400000">
            <a:off x="2358232" y="3482181"/>
            <a:ext cx="1331912" cy="936625"/>
          </a:xfrm>
          <a:prstGeom prst="bentConnector2">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grpSp>
        <p:nvGrpSpPr>
          <p:cNvPr id="26" name="群組 25"/>
          <p:cNvGrpSpPr>
            <a:grpSpLocks/>
          </p:cNvGrpSpPr>
          <p:nvPr/>
        </p:nvGrpSpPr>
        <p:grpSpPr bwMode="auto">
          <a:xfrm>
            <a:off x="3779838" y="5157788"/>
            <a:ext cx="5049837" cy="1439862"/>
            <a:chOff x="3779912" y="5157192"/>
            <a:chExt cx="5050358" cy="1440160"/>
          </a:xfrm>
        </p:grpSpPr>
        <p:sp>
          <p:nvSpPr>
            <p:cNvPr id="22543" name="Line 7"/>
            <p:cNvSpPr>
              <a:spLocks noChangeShapeType="1"/>
            </p:cNvSpPr>
            <p:nvPr/>
          </p:nvSpPr>
          <p:spPr bwMode="auto">
            <a:xfrm>
              <a:off x="3779912" y="6597352"/>
              <a:ext cx="647700" cy="0"/>
            </a:xfrm>
            <a:prstGeom prst="line">
              <a:avLst/>
            </a:prstGeom>
            <a:noFill/>
            <a:ln w="38100">
              <a:solidFill>
                <a:srgbClr val="C00000"/>
              </a:solidFill>
              <a:round/>
              <a:headEnd/>
              <a:tailEnd/>
            </a:ln>
          </p:spPr>
          <p:txBody>
            <a:bodyPr/>
            <a:lstStyle/>
            <a:p>
              <a:endParaRPr lang="zh-TW" altLang="en-US"/>
            </a:p>
          </p:txBody>
        </p:sp>
        <p:sp>
          <p:nvSpPr>
            <p:cNvPr id="22544" name="Text Box 8"/>
            <p:cNvSpPr txBox="1">
              <a:spLocks noChangeArrowheads="1"/>
            </p:cNvSpPr>
            <p:nvPr/>
          </p:nvSpPr>
          <p:spPr bwMode="auto">
            <a:xfrm>
              <a:off x="7452320" y="5517232"/>
              <a:ext cx="1377950" cy="457200"/>
            </a:xfrm>
            <a:prstGeom prst="rect">
              <a:avLst/>
            </a:prstGeom>
            <a:noFill/>
            <a:ln w="9525">
              <a:noFill/>
              <a:miter lim="800000"/>
              <a:headEnd/>
              <a:tailEnd/>
            </a:ln>
          </p:spPr>
          <p:txBody>
            <a:bodyPr wrap="none">
              <a:spAutoFit/>
            </a:bodyPr>
            <a:lstStyle/>
            <a:p>
              <a:r>
                <a:rPr lang="en-US" altLang="zh-TW" sz="2400" b="1">
                  <a:solidFill>
                    <a:srgbClr val="C00000"/>
                  </a:solidFill>
                </a:rPr>
                <a:t>TXD pin</a:t>
              </a:r>
            </a:p>
          </p:txBody>
        </p:sp>
        <p:sp>
          <p:nvSpPr>
            <p:cNvPr id="22545" name="Line 9"/>
            <p:cNvSpPr>
              <a:spLocks noChangeShapeType="1"/>
            </p:cNvSpPr>
            <p:nvPr/>
          </p:nvSpPr>
          <p:spPr bwMode="auto">
            <a:xfrm>
              <a:off x="4788024" y="5373216"/>
              <a:ext cx="2593231" cy="287808"/>
            </a:xfrm>
            <a:prstGeom prst="line">
              <a:avLst/>
            </a:prstGeom>
            <a:noFill/>
            <a:ln w="38100">
              <a:solidFill>
                <a:srgbClr val="C00000"/>
              </a:solidFill>
              <a:round/>
              <a:headEnd/>
              <a:tailEnd type="triangle" w="med" len="med"/>
            </a:ln>
          </p:spPr>
          <p:txBody>
            <a:bodyPr/>
            <a:lstStyle/>
            <a:p>
              <a:endParaRPr lang="zh-TW" altLang="en-US"/>
            </a:p>
          </p:txBody>
        </p:sp>
        <p:sp>
          <p:nvSpPr>
            <p:cNvPr id="22546" name="Oval 14"/>
            <p:cNvSpPr>
              <a:spLocks noChangeArrowheads="1"/>
            </p:cNvSpPr>
            <p:nvPr/>
          </p:nvSpPr>
          <p:spPr bwMode="auto">
            <a:xfrm>
              <a:off x="4427984" y="5157192"/>
              <a:ext cx="431800" cy="358775"/>
            </a:xfrm>
            <a:prstGeom prst="ellipse">
              <a:avLst/>
            </a:prstGeom>
            <a:noFill/>
            <a:ln w="57150">
              <a:solidFill>
                <a:srgbClr val="C00000"/>
              </a:solidFill>
              <a:round/>
              <a:headEnd/>
              <a:tailEnd/>
            </a:ln>
          </p:spPr>
          <p:txBody>
            <a:bodyPr wrap="none" anchor="ctr"/>
            <a:lstStyle/>
            <a:p>
              <a:endParaRPr lang="en-US" altLang="zh-TW"/>
            </a:p>
          </p:txBody>
        </p:sp>
      </p:grpSp>
      <p:sp>
        <p:nvSpPr>
          <p:cNvPr id="22" name="文字方塊 21"/>
          <p:cNvSpPr txBox="1"/>
          <p:nvPr/>
        </p:nvSpPr>
        <p:spPr>
          <a:xfrm>
            <a:off x="179388" y="5013325"/>
            <a:ext cx="2895600" cy="1570038"/>
          </a:xfrm>
          <a:prstGeom prst="rect">
            <a:avLst/>
          </a:prstGeom>
          <a:noFill/>
        </p:spPr>
        <p:txBody>
          <a:bodyPr wrap="none">
            <a:spAutoFit/>
          </a:bodyPr>
          <a:lstStyle/>
          <a:p>
            <a:pPr>
              <a:defRPr/>
            </a:pPr>
            <a:r>
              <a:rPr lang="en-US" altLang="zh-TW" sz="2400" dirty="0">
                <a:latin typeface="+mn-lt"/>
              </a:rPr>
              <a:t>Latch allows sampling</a:t>
            </a:r>
            <a:br>
              <a:rPr lang="en-US" altLang="zh-TW" sz="2400" dirty="0">
                <a:latin typeface="+mn-lt"/>
              </a:rPr>
            </a:br>
            <a:r>
              <a:rPr lang="en-US" altLang="zh-TW" sz="2400" dirty="0">
                <a:latin typeface="+mn-lt"/>
              </a:rPr>
              <a:t>at precise time, </a:t>
            </a:r>
            <a:br>
              <a:rPr lang="en-US" altLang="zh-TW" sz="2400" dirty="0">
                <a:latin typeface="+mn-lt"/>
              </a:rPr>
            </a:br>
            <a:r>
              <a:rPr lang="en-US" altLang="zh-TW" sz="2400" dirty="0">
                <a:latin typeface="+mn-lt"/>
              </a:rPr>
              <a:t>regardless of ISR</a:t>
            </a:r>
            <a:br>
              <a:rPr lang="en-US" altLang="zh-TW" sz="2400" dirty="0">
                <a:latin typeface="+mn-lt"/>
              </a:rPr>
            </a:br>
            <a:r>
              <a:rPr lang="en-US" altLang="zh-TW" sz="2400" dirty="0">
                <a:latin typeface="+mn-lt"/>
              </a:rPr>
              <a:t>latency</a:t>
            </a:r>
          </a:p>
        </p:txBody>
      </p:sp>
      <p:cxnSp>
        <p:nvCxnSpPr>
          <p:cNvPr id="24" name="直線單箭頭接點 23"/>
          <p:cNvCxnSpPr/>
          <p:nvPr/>
        </p:nvCxnSpPr>
        <p:spPr>
          <a:xfrm flipV="1">
            <a:off x="2627313" y="4797425"/>
            <a:ext cx="360362" cy="3603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圖片 31" descr="1234.jpg"/>
          <p:cNvPicPr>
            <a:picLocks noChangeAspect="1"/>
          </p:cNvPicPr>
          <p:nvPr/>
        </p:nvPicPr>
        <p:blipFill>
          <a:blip r:embed="rId2"/>
          <a:srcRect/>
          <a:stretch>
            <a:fillRect/>
          </a:stretch>
        </p:blipFill>
        <p:spPr bwMode="auto">
          <a:xfrm>
            <a:off x="2268538" y="0"/>
            <a:ext cx="4398962" cy="6858000"/>
          </a:xfrm>
          <a:prstGeom prst="rect">
            <a:avLst/>
          </a:prstGeom>
          <a:noFill/>
          <a:ln w="9525">
            <a:noFill/>
            <a:miter lim="800000"/>
            <a:headEnd/>
            <a:tailEnd/>
          </a:ln>
        </p:spPr>
      </p:pic>
      <p:sp>
        <p:nvSpPr>
          <p:cNvPr id="8" name="Text Box 9"/>
          <p:cNvSpPr txBox="1">
            <a:spLocks noChangeArrowheads="1"/>
          </p:cNvSpPr>
          <p:nvPr/>
        </p:nvSpPr>
        <p:spPr bwMode="auto">
          <a:xfrm>
            <a:off x="971550" y="4437063"/>
            <a:ext cx="1368425" cy="457200"/>
          </a:xfrm>
          <a:prstGeom prst="rect">
            <a:avLst/>
          </a:prstGeom>
          <a:noFill/>
          <a:ln w="9525">
            <a:noFill/>
            <a:miter lim="800000"/>
            <a:headEnd/>
            <a:tailEnd/>
          </a:ln>
        </p:spPr>
        <p:txBody>
          <a:bodyPr wrap="none">
            <a:spAutoFit/>
          </a:bodyPr>
          <a:lstStyle/>
          <a:p>
            <a:r>
              <a:rPr lang="en-US" altLang="zh-TW" sz="2400" b="1">
                <a:solidFill>
                  <a:srgbClr val="33CC33"/>
                </a:solidFill>
              </a:rPr>
              <a:t>RXD pin</a:t>
            </a:r>
          </a:p>
        </p:txBody>
      </p:sp>
      <p:sp>
        <p:nvSpPr>
          <p:cNvPr id="9" name="Line 10"/>
          <p:cNvSpPr>
            <a:spLocks noChangeShapeType="1"/>
          </p:cNvSpPr>
          <p:nvPr/>
        </p:nvSpPr>
        <p:spPr bwMode="auto">
          <a:xfrm flipH="1" flipV="1">
            <a:off x="2843213" y="4724400"/>
            <a:ext cx="647700" cy="0"/>
          </a:xfrm>
          <a:prstGeom prst="line">
            <a:avLst/>
          </a:prstGeom>
          <a:noFill/>
          <a:ln w="38100">
            <a:solidFill>
              <a:srgbClr val="33CC33"/>
            </a:solidFill>
            <a:round/>
            <a:headEnd type="triangle" w="med" len="med"/>
            <a:tailEnd/>
          </a:ln>
        </p:spPr>
        <p:txBody>
          <a:bodyPr/>
          <a:lstStyle/>
          <a:p>
            <a:endParaRPr lang="zh-TW" altLang="en-US"/>
          </a:p>
        </p:txBody>
      </p:sp>
      <p:sp>
        <p:nvSpPr>
          <p:cNvPr id="20" name="Text Box 8"/>
          <p:cNvSpPr txBox="1">
            <a:spLocks noChangeArrowheads="1"/>
          </p:cNvSpPr>
          <p:nvPr/>
        </p:nvSpPr>
        <p:spPr bwMode="auto">
          <a:xfrm>
            <a:off x="6372225" y="3141663"/>
            <a:ext cx="1333500" cy="457200"/>
          </a:xfrm>
          <a:prstGeom prst="rect">
            <a:avLst/>
          </a:prstGeom>
          <a:noFill/>
          <a:ln w="9525">
            <a:noFill/>
            <a:miter lim="800000"/>
            <a:headEnd/>
            <a:tailEnd/>
          </a:ln>
        </p:spPr>
        <p:txBody>
          <a:bodyPr wrap="none">
            <a:spAutoFit/>
          </a:bodyPr>
          <a:lstStyle/>
          <a:p>
            <a:r>
              <a:rPr lang="en-US" altLang="zh-TW" sz="2400" b="1">
                <a:solidFill>
                  <a:srgbClr val="FF0000"/>
                </a:solidFill>
              </a:rPr>
              <a:t>TXD pin</a:t>
            </a:r>
          </a:p>
        </p:txBody>
      </p:sp>
      <p:sp>
        <p:nvSpPr>
          <p:cNvPr id="19" name="Line 7"/>
          <p:cNvSpPr>
            <a:spLocks noChangeShapeType="1"/>
          </p:cNvSpPr>
          <p:nvPr/>
        </p:nvSpPr>
        <p:spPr bwMode="auto">
          <a:xfrm>
            <a:off x="3492500" y="4005263"/>
            <a:ext cx="360363" cy="0"/>
          </a:xfrm>
          <a:prstGeom prst="line">
            <a:avLst/>
          </a:prstGeom>
          <a:noFill/>
          <a:ln w="38100">
            <a:solidFill>
              <a:srgbClr val="FF0000"/>
            </a:solidFill>
            <a:round/>
            <a:headEnd/>
            <a:tailEnd/>
          </a:ln>
        </p:spPr>
        <p:txBody>
          <a:bodyPr/>
          <a:lstStyle/>
          <a:p>
            <a:endParaRPr lang="zh-TW" altLang="en-US"/>
          </a:p>
        </p:txBody>
      </p:sp>
      <p:sp>
        <p:nvSpPr>
          <p:cNvPr id="13" name="Oval 14"/>
          <p:cNvSpPr>
            <a:spLocks noChangeArrowheads="1"/>
          </p:cNvSpPr>
          <p:nvPr/>
        </p:nvSpPr>
        <p:spPr bwMode="auto">
          <a:xfrm>
            <a:off x="2411413" y="5516563"/>
            <a:ext cx="431800" cy="358775"/>
          </a:xfrm>
          <a:prstGeom prst="ellipse">
            <a:avLst/>
          </a:prstGeom>
          <a:noFill/>
          <a:ln w="57150">
            <a:solidFill>
              <a:srgbClr val="33CC33"/>
            </a:solidFill>
            <a:round/>
            <a:headEnd/>
            <a:tailEnd/>
          </a:ln>
        </p:spPr>
        <p:txBody>
          <a:bodyPr wrap="none" anchor="ctr"/>
          <a:lstStyle/>
          <a:p>
            <a:endParaRPr lang="en-US" altLang="zh-TW"/>
          </a:p>
        </p:txBody>
      </p:sp>
      <p:cxnSp>
        <p:nvCxnSpPr>
          <p:cNvPr id="18" name="肘形接點 17"/>
          <p:cNvCxnSpPr>
            <a:cxnSpLocks noChangeShapeType="1"/>
          </p:cNvCxnSpPr>
          <p:nvPr/>
        </p:nvCxnSpPr>
        <p:spPr bwMode="auto">
          <a:xfrm rot="5400000">
            <a:off x="2574131" y="5066507"/>
            <a:ext cx="898525" cy="360362"/>
          </a:xfrm>
          <a:prstGeom prst="bentConnector3">
            <a:avLst>
              <a:gd name="adj1" fmla="val 50000"/>
            </a:avLst>
          </a:prstGeom>
          <a:noFill/>
          <a:ln w="28575" algn="ctr">
            <a:solidFill>
              <a:srgbClr val="33CC33"/>
            </a:solidFill>
            <a:miter lim="800000"/>
            <a:headEnd/>
            <a:tailEnd type="arrow" w="med" len="med"/>
          </a:ln>
        </p:spPr>
      </p:cxnSp>
      <p:cxnSp>
        <p:nvCxnSpPr>
          <p:cNvPr id="15" name="Straight Arrow Connector 14"/>
          <p:cNvCxnSpPr>
            <a:cxnSpLocks noChangeShapeType="1"/>
          </p:cNvCxnSpPr>
          <p:nvPr/>
        </p:nvCxnSpPr>
        <p:spPr bwMode="auto">
          <a:xfrm>
            <a:off x="4427538" y="620713"/>
            <a:ext cx="863600" cy="4321175"/>
          </a:xfrm>
          <a:prstGeom prst="straightConnector1">
            <a:avLst/>
          </a:prstGeom>
          <a:noFill/>
          <a:ln w="76200" algn="ctr">
            <a:solidFill>
              <a:srgbClr val="33CC33"/>
            </a:solidFill>
            <a:round/>
            <a:headEnd/>
            <a:tailEnd type="arrow" w="med" len="med"/>
          </a:ln>
          <a:effectLst>
            <a:outerShdw dist="20000" dir="5400000" rotWithShape="0">
              <a:srgbClr val="000000">
                <a:alpha val="37999"/>
              </a:srgbClr>
            </a:outerShdw>
          </a:effectLst>
        </p:spPr>
      </p:cxnSp>
      <p:sp>
        <p:nvSpPr>
          <p:cNvPr id="34" name="橢圓 33"/>
          <p:cNvSpPr/>
          <p:nvPr/>
        </p:nvSpPr>
        <p:spPr>
          <a:xfrm>
            <a:off x="2339975" y="4221163"/>
            <a:ext cx="865188" cy="10795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5" name="矩形 34"/>
          <p:cNvSpPr>
            <a:spLocks noChangeArrowheads="1"/>
          </p:cNvSpPr>
          <p:nvPr/>
        </p:nvSpPr>
        <p:spPr bwMode="auto">
          <a:xfrm>
            <a:off x="5003800" y="4797425"/>
            <a:ext cx="1150938" cy="287338"/>
          </a:xfrm>
          <a:prstGeom prst="rect">
            <a:avLst/>
          </a:prstGeom>
          <a:noFill/>
          <a:ln w="25400" algn="ctr">
            <a:solidFill>
              <a:srgbClr val="33CC33"/>
            </a:solidFill>
            <a:miter lim="800000"/>
            <a:headEnd/>
            <a:tailEnd/>
          </a:ln>
        </p:spPr>
        <p:txBody>
          <a:bodyPr anchor="ctr"/>
          <a:lstStyle/>
          <a:p>
            <a:pPr algn="ctr">
              <a:defRPr/>
            </a:pPr>
            <a:endParaRPr lang="zh-TW" altLang="en-US">
              <a:solidFill>
                <a:schemeClr val="lt1"/>
              </a:solidFill>
              <a:latin typeface="+mn-lt"/>
              <a:ea typeface="+mn-ea"/>
            </a:endParaRPr>
          </a:p>
        </p:txBody>
      </p:sp>
      <p:sp>
        <p:nvSpPr>
          <p:cNvPr id="36" name="橢圓 35"/>
          <p:cNvSpPr/>
          <p:nvPr/>
        </p:nvSpPr>
        <p:spPr>
          <a:xfrm>
            <a:off x="3779838" y="2924175"/>
            <a:ext cx="504825" cy="3603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7" name="圓角矩形 36"/>
          <p:cNvSpPr/>
          <p:nvPr/>
        </p:nvSpPr>
        <p:spPr>
          <a:xfrm>
            <a:off x="395288" y="3500438"/>
            <a:ext cx="1439862" cy="914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altLang="zh-TW" sz="2800" dirty="0"/>
              <a:t>For</a:t>
            </a:r>
          </a:p>
          <a:p>
            <a:pPr algn="ctr">
              <a:defRPr/>
            </a:pPr>
            <a:r>
              <a:rPr lang="en-US" altLang="zh-TW" sz="2800" dirty="0"/>
              <a:t>Receive</a:t>
            </a:r>
            <a:endParaRPr lang="zh-TW" altLang="en-US" sz="2800" dirty="0"/>
          </a:p>
        </p:txBody>
      </p:sp>
      <p:sp>
        <p:nvSpPr>
          <p:cNvPr id="38" name="圓角矩形 37"/>
          <p:cNvSpPr/>
          <p:nvPr/>
        </p:nvSpPr>
        <p:spPr>
          <a:xfrm>
            <a:off x="6877050" y="1628775"/>
            <a:ext cx="2122488" cy="93662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altLang="zh-TW" sz="2400" dirty="0"/>
              <a:t>For</a:t>
            </a:r>
          </a:p>
          <a:p>
            <a:pPr algn="ctr">
              <a:defRPr/>
            </a:pPr>
            <a:r>
              <a:rPr lang="en-US" altLang="zh-TW" sz="2400" dirty="0"/>
              <a:t>Transmission</a:t>
            </a:r>
            <a:endParaRPr lang="zh-TW" altLang="en-US" sz="2400" dirty="0"/>
          </a:p>
        </p:txBody>
      </p:sp>
      <p:cxnSp>
        <p:nvCxnSpPr>
          <p:cNvPr id="39" name="Straight Arrow Connector 14"/>
          <p:cNvCxnSpPr>
            <a:cxnSpLocks noChangeShapeType="1"/>
          </p:cNvCxnSpPr>
          <p:nvPr/>
        </p:nvCxnSpPr>
        <p:spPr bwMode="auto">
          <a:xfrm>
            <a:off x="4716463" y="692150"/>
            <a:ext cx="495300" cy="1071563"/>
          </a:xfrm>
          <a:prstGeom prst="straightConnector1">
            <a:avLst/>
          </a:prstGeom>
          <a:noFill/>
          <a:ln w="76200" algn="ctr">
            <a:solidFill>
              <a:srgbClr val="FF0000"/>
            </a:solidFill>
            <a:round/>
            <a:headEnd/>
            <a:tailEnd type="arrow" w="med" len="med"/>
          </a:ln>
          <a:effectLst>
            <a:outerShdw dist="20000" dir="5400000" rotWithShape="0">
              <a:srgbClr val="000000">
                <a:alpha val="37999"/>
              </a:srgbClr>
            </a:outerShdw>
          </a:effectLst>
        </p:spPr>
      </p:cxnSp>
      <p:sp>
        <p:nvSpPr>
          <p:cNvPr id="41" name="矩形 40"/>
          <p:cNvSpPr>
            <a:spLocks noChangeArrowheads="1"/>
          </p:cNvSpPr>
          <p:nvPr/>
        </p:nvSpPr>
        <p:spPr bwMode="auto">
          <a:xfrm>
            <a:off x="5003800" y="1844675"/>
            <a:ext cx="1079500" cy="215900"/>
          </a:xfrm>
          <a:prstGeom prst="rect">
            <a:avLst/>
          </a:prstGeom>
          <a:noFill/>
          <a:ln w="25400" algn="ctr">
            <a:solidFill>
              <a:srgbClr val="FF0000"/>
            </a:solidFill>
            <a:miter lim="800000"/>
            <a:headEnd/>
            <a:tailEnd/>
          </a:ln>
        </p:spPr>
        <p:txBody>
          <a:bodyPr anchor="ctr"/>
          <a:lstStyle/>
          <a:p>
            <a:pPr algn="ctr">
              <a:defRPr/>
            </a:pPr>
            <a:endParaRPr lang="zh-TW" altLang="en-US">
              <a:solidFill>
                <a:schemeClr val="lt1"/>
              </a:solidFill>
              <a:latin typeface="+mn-lt"/>
              <a:ea typeface="+mn-ea"/>
            </a:endParaRPr>
          </a:p>
        </p:txBody>
      </p:sp>
      <p:sp>
        <p:nvSpPr>
          <p:cNvPr id="42" name="Line 7"/>
          <p:cNvSpPr>
            <a:spLocks noChangeShapeType="1"/>
          </p:cNvSpPr>
          <p:nvPr/>
        </p:nvSpPr>
        <p:spPr bwMode="auto">
          <a:xfrm>
            <a:off x="5795963" y="3500438"/>
            <a:ext cx="503237" cy="0"/>
          </a:xfrm>
          <a:prstGeom prst="line">
            <a:avLst/>
          </a:prstGeom>
          <a:noFill/>
          <a:ln w="38100">
            <a:solidFill>
              <a:srgbClr val="FF0000"/>
            </a:solidFill>
            <a:round/>
            <a:headEnd/>
            <a:tailEnd/>
          </a:ln>
        </p:spPr>
        <p:txBody>
          <a:bodyPr/>
          <a:lstStyle/>
          <a:p>
            <a:endParaRPr lang="zh-TW" altLang="en-US"/>
          </a:p>
        </p:txBody>
      </p:sp>
      <p:cxnSp>
        <p:nvCxnSpPr>
          <p:cNvPr id="43" name="肘形接點 42"/>
          <p:cNvCxnSpPr>
            <a:cxnSpLocks noChangeShapeType="1"/>
          </p:cNvCxnSpPr>
          <p:nvPr/>
        </p:nvCxnSpPr>
        <p:spPr bwMode="auto">
          <a:xfrm>
            <a:off x="4284663" y="3141663"/>
            <a:ext cx="2232025" cy="287337"/>
          </a:xfrm>
          <a:prstGeom prst="bentConnector3">
            <a:avLst>
              <a:gd name="adj1" fmla="val 50000"/>
            </a:avLst>
          </a:prstGeom>
          <a:noFill/>
          <a:ln w="28575" algn="ctr">
            <a:solidFill>
              <a:srgbClr val="FF0000"/>
            </a:solidFill>
            <a:miter lim="800000"/>
            <a:headEnd/>
            <a:tailEnd type="arrow" w="med" len="med"/>
          </a:ln>
        </p:spPr>
      </p:cxnSp>
      <p:sp>
        <p:nvSpPr>
          <p:cNvPr id="22" name="文字方塊 21"/>
          <p:cNvSpPr txBox="1">
            <a:spLocks noChangeArrowheads="1"/>
          </p:cNvSpPr>
          <p:nvPr/>
        </p:nvSpPr>
        <p:spPr bwMode="auto">
          <a:xfrm>
            <a:off x="179388" y="5013325"/>
            <a:ext cx="1944687" cy="1616075"/>
          </a:xfrm>
          <a:prstGeom prst="rect">
            <a:avLst/>
          </a:prstGeom>
          <a:noFill/>
          <a:ln w="9525">
            <a:noFill/>
            <a:miter lim="800000"/>
            <a:headEnd/>
            <a:tailEnd/>
          </a:ln>
        </p:spPr>
        <p:txBody>
          <a:bodyPr>
            <a:spAutoFit/>
          </a:bodyPr>
          <a:lstStyle/>
          <a:p>
            <a:r>
              <a:rPr lang="en-US" altLang="zh-TW" sz="2000" b="1">
                <a:latin typeface="Calibri" pitchFamily="34" charset="0"/>
              </a:rPr>
              <a:t>Latch allows sampling</a:t>
            </a:r>
            <a:br>
              <a:rPr lang="en-US" altLang="zh-TW" sz="2000" b="1">
                <a:latin typeface="Calibri" pitchFamily="34" charset="0"/>
              </a:rPr>
            </a:br>
            <a:r>
              <a:rPr lang="en-US" altLang="zh-TW" sz="2000" b="1">
                <a:latin typeface="Calibri" pitchFamily="34" charset="0"/>
              </a:rPr>
              <a:t>at precise time, </a:t>
            </a:r>
            <a:br>
              <a:rPr lang="en-US" altLang="zh-TW" sz="2000" b="1">
                <a:latin typeface="Calibri" pitchFamily="34" charset="0"/>
              </a:rPr>
            </a:br>
            <a:r>
              <a:rPr lang="en-US" altLang="zh-TW" sz="2000" b="1">
                <a:latin typeface="Calibri" pitchFamily="34" charset="0"/>
              </a:rPr>
              <a:t>regardless of ISR</a:t>
            </a:r>
            <a:br>
              <a:rPr lang="en-US" altLang="zh-TW" sz="2000" b="1">
                <a:latin typeface="Calibri" pitchFamily="34" charset="0"/>
              </a:rPr>
            </a:br>
            <a:r>
              <a:rPr lang="en-US" altLang="zh-TW" sz="2000" b="1">
                <a:latin typeface="Calibri" pitchFamily="34" charset="0"/>
              </a:rPr>
              <a:t>latency</a:t>
            </a:r>
          </a:p>
        </p:txBody>
      </p:sp>
      <p:cxnSp>
        <p:nvCxnSpPr>
          <p:cNvPr id="24" name="直線單箭頭接點 23"/>
          <p:cNvCxnSpPr/>
          <p:nvPr/>
        </p:nvCxnSpPr>
        <p:spPr>
          <a:xfrm flipV="1">
            <a:off x="2051050" y="5734050"/>
            <a:ext cx="935038" cy="8731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i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ox(in)">
                                      <p:cBhvr>
                                        <p:cTn id="16" dur="500"/>
                                        <p:tgtEl>
                                          <p:spTgt spid="3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childTnLst>
                          </p:cTn>
                        </p:par>
                        <p:par>
                          <p:cTn id="26" fill="hold">
                            <p:stCondLst>
                              <p:cond delay="500"/>
                            </p:stCondLst>
                            <p:childTnLst>
                              <p:par>
                                <p:cTn id="27" presetID="4" presetClass="entr" presetSubtype="16"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box(in)">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up)">
                                      <p:cBhvr>
                                        <p:cTn id="34" dur="500"/>
                                        <p:tgtEl>
                                          <p:spTgt spid="18"/>
                                        </p:tgtEl>
                                      </p:cBhvr>
                                    </p:animEffec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 presetClass="exit" presetSubtype="16" fill="hold" grpId="1" nodeType="clickEffect">
                                  <p:stCondLst>
                                    <p:cond delay="0"/>
                                  </p:stCondLst>
                                  <p:childTnLst>
                                    <p:animEffect transition="out" filter="box(in)">
                                      <p:cBhvr>
                                        <p:cTn id="41" dur="500"/>
                                        <p:tgtEl>
                                          <p:spTgt spid="37"/>
                                        </p:tgtEl>
                                      </p:cBhvr>
                                    </p:animEffect>
                                    <p:set>
                                      <p:cBhvr>
                                        <p:cTn id="42" dur="1" fill="hold">
                                          <p:stCondLst>
                                            <p:cond delay="499"/>
                                          </p:stCondLst>
                                        </p:cTn>
                                        <p:tgtEl>
                                          <p:spTgt spid="37"/>
                                        </p:tgtEl>
                                        <p:attrNameLst>
                                          <p:attrName>style.visibility</p:attrName>
                                        </p:attrNameLst>
                                      </p:cBhvr>
                                      <p:to>
                                        <p:strVal val="hidden"/>
                                      </p:to>
                                    </p:set>
                                  </p:childTnLst>
                                </p:cTn>
                              </p:par>
                              <p:par>
                                <p:cTn id="43" presetID="4" presetClass="exit" presetSubtype="16" fill="hold" grpId="1" nodeType="withEffect">
                                  <p:stCondLst>
                                    <p:cond delay="0"/>
                                  </p:stCondLst>
                                  <p:childTnLst>
                                    <p:animEffect transition="out" filter="box(in)">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par>
                                <p:cTn id="46" presetID="4" presetClass="exit" presetSubtype="16" fill="hold" grpId="1" nodeType="withEffect">
                                  <p:stCondLst>
                                    <p:cond delay="0"/>
                                  </p:stCondLst>
                                  <p:childTnLst>
                                    <p:animEffect transition="out" filter="box(in)">
                                      <p:cBhvr>
                                        <p:cTn id="47" dur="500"/>
                                        <p:tgtEl>
                                          <p:spTgt spid="34"/>
                                        </p:tgtEl>
                                      </p:cBhvr>
                                    </p:animEffect>
                                    <p:set>
                                      <p:cBhvr>
                                        <p:cTn id="48" dur="1" fill="hold">
                                          <p:stCondLst>
                                            <p:cond delay="499"/>
                                          </p:stCondLst>
                                        </p:cTn>
                                        <p:tgtEl>
                                          <p:spTgt spid="34"/>
                                        </p:tgtEl>
                                        <p:attrNameLst>
                                          <p:attrName>style.visibility</p:attrName>
                                        </p:attrNameLst>
                                      </p:cBhvr>
                                      <p:to>
                                        <p:strVal val="hidden"/>
                                      </p:to>
                                    </p:set>
                                  </p:childTnLst>
                                </p:cTn>
                              </p:par>
                              <p:par>
                                <p:cTn id="49" presetID="4" presetClass="exit" presetSubtype="16" fill="hold" grpId="1" nodeType="withEffect">
                                  <p:stCondLst>
                                    <p:cond delay="0"/>
                                  </p:stCondLst>
                                  <p:childTnLst>
                                    <p:animEffect transition="out" filter="box(in)">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par>
                                <p:cTn id="52" presetID="4" presetClass="exit" presetSubtype="16" fill="hold" nodeType="withEffect">
                                  <p:stCondLst>
                                    <p:cond delay="0"/>
                                  </p:stCondLst>
                                  <p:childTnLst>
                                    <p:animEffect transition="out" filter="box(in)">
                                      <p:cBhvr>
                                        <p:cTn id="53" dur="500"/>
                                        <p:tgtEl>
                                          <p:spTgt spid="18"/>
                                        </p:tgtEl>
                                      </p:cBhvr>
                                    </p:animEffect>
                                    <p:set>
                                      <p:cBhvr>
                                        <p:cTn id="54" dur="1" fill="hold">
                                          <p:stCondLst>
                                            <p:cond delay="499"/>
                                          </p:stCondLst>
                                        </p:cTn>
                                        <p:tgtEl>
                                          <p:spTgt spid="18"/>
                                        </p:tgtEl>
                                        <p:attrNameLst>
                                          <p:attrName>style.visibility</p:attrName>
                                        </p:attrNameLst>
                                      </p:cBhvr>
                                      <p:to>
                                        <p:strVal val="hidden"/>
                                      </p:to>
                                    </p:set>
                                  </p:childTnLst>
                                </p:cTn>
                              </p:par>
                              <p:par>
                                <p:cTn id="55" presetID="4" presetClass="exit" presetSubtype="16" fill="hold" grpId="1" nodeType="withEffect">
                                  <p:stCondLst>
                                    <p:cond delay="0"/>
                                  </p:stCondLst>
                                  <p:childTnLst>
                                    <p:animEffect transition="out" filter="box(in)">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par>
                                <p:cTn id="58" presetID="4" presetClass="exit" presetSubtype="16" fill="hold" nodeType="withEffect">
                                  <p:stCondLst>
                                    <p:cond delay="0"/>
                                  </p:stCondLst>
                                  <p:childTnLst>
                                    <p:animEffect transition="out" filter="box(in)">
                                      <p:cBhvr>
                                        <p:cTn id="59" dur="500"/>
                                        <p:tgtEl>
                                          <p:spTgt spid="15"/>
                                        </p:tgtEl>
                                      </p:cBhvr>
                                    </p:animEffect>
                                    <p:set>
                                      <p:cBhvr>
                                        <p:cTn id="60" dur="1" fill="hold">
                                          <p:stCondLst>
                                            <p:cond delay="499"/>
                                          </p:stCondLst>
                                        </p:cTn>
                                        <p:tgtEl>
                                          <p:spTgt spid="15"/>
                                        </p:tgtEl>
                                        <p:attrNameLst>
                                          <p:attrName>style.visibility</p:attrName>
                                        </p:attrNameLst>
                                      </p:cBhvr>
                                      <p:to>
                                        <p:strVal val="hidden"/>
                                      </p:to>
                                    </p:set>
                                  </p:childTnLst>
                                </p:cTn>
                              </p:par>
                              <p:par>
                                <p:cTn id="61" presetID="4" presetClass="exit" presetSubtype="16" fill="hold" grpId="1" nodeType="withEffect">
                                  <p:stCondLst>
                                    <p:cond delay="0"/>
                                  </p:stCondLst>
                                  <p:childTnLst>
                                    <p:animEffect transition="out" filter="box(in)">
                                      <p:cBhvr>
                                        <p:cTn id="62" dur="500"/>
                                        <p:tgtEl>
                                          <p:spTgt spid="35"/>
                                        </p:tgtEl>
                                      </p:cBhvr>
                                    </p:animEffect>
                                    <p:set>
                                      <p:cBhvr>
                                        <p:cTn id="63" dur="1" fill="hold">
                                          <p:stCondLst>
                                            <p:cond delay="499"/>
                                          </p:stCondLst>
                                        </p:cTn>
                                        <p:tgtEl>
                                          <p:spTgt spid="35"/>
                                        </p:tgtEl>
                                        <p:attrNameLst>
                                          <p:attrName>style.visibility</p:attrName>
                                        </p:attrNameLst>
                                      </p:cBhvr>
                                      <p:to>
                                        <p:strVal val="hidden"/>
                                      </p:to>
                                    </p:set>
                                  </p:childTnLst>
                                </p:cTn>
                              </p:par>
                            </p:childTnLst>
                          </p:cTn>
                        </p:par>
                        <p:par>
                          <p:cTn id="64" fill="hold">
                            <p:stCondLst>
                              <p:cond delay="500"/>
                            </p:stCondLst>
                            <p:childTnLst>
                              <p:par>
                                <p:cTn id="65" presetID="1" presetClass="entr" presetSubtype="0" fill="hold" grpId="1" nodeType="after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par>
                          <p:cTn id="67" fill="hold">
                            <p:stCondLst>
                              <p:cond delay="500"/>
                            </p:stCondLst>
                            <p:childTnLst>
                              <p:par>
                                <p:cTn id="68" presetID="22" presetClass="entr" presetSubtype="4"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down)">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box(in)">
                                      <p:cBhvr>
                                        <p:cTn id="75" dur="500"/>
                                        <p:tgtEl>
                                          <p:spTgt spid="3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wipe(up)">
                                      <p:cBhvr>
                                        <p:cTn id="80" dur="500"/>
                                        <p:tgtEl>
                                          <p:spTgt spid="39"/>
                                        </p:tgtEl>
                                      </p:cBhvr>
                                    </p:animEffect>
                                  </p:childTnLst>
                                </p:cTn>
                              </p:par>
                            </p:childTnLst>
                          </p:cTn>
                        </p:par>
                        <p:par>
                          <p:cTn id="81" fill="hold">
                            <p:stCondLst>
                              <p:cond delay="500"/>
                            </p:stCondLst>
                            <p:childTnLst>
                              <p:par>
                                <p:cTn id="82" presetID="4" presetClass="entr" presetSubtype="16" fill="hold" grpId="0" nodeType="after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box(in)">
                                      <p:cBhvr>
                                        <p:cTn id="84" dur="500"/>
                                        <p:tgtEl>
                                          <p:spTgt spid="41"/>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4" presetClass="entr" presetSubtype="16" fill="hold" grpId="0" nodeType="click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box(in)">
                                      <p:cBhvr>
                                        <p:cTn id="93" dur="500"/>
                                        <p:tgtEl>
                                          <p:spTgt spid="36"/>
                                        </p:tgtEl>
                                      </p:cBhvr>
                                    </p:animEffect>
                                  </p:childTnLst>
                                </p:cTn>
                              </p:par>
                            </p:childTnLst>
                          </p:cTn>
                        </p:par>
                        <p:par>
                          <p:cTn id="94" fill="hold">
                            <p:stCondLst>
                              <p:cond delay="500"/>
                            </p:stCondLst>
                            <p:childTnLst>
                              <p:par>
                                <p:cTn id="95" presetID="22" presetClass="entr" presetSubtype="8" fill="hold" nodeType="after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wipe(left)">
                                      <p:cBhvr>
                                        <p:cTn id="97" dur="500"/>
                                        <p:tgtEl>
                                          <p:spTgt spid="43"/>
                                        </p:tgtEl>
                                      </p:cBhvr>
                                    </p:animEffect>
                                  </p:childTnLst>
                                </p:cTn>
                              </p:par>
                            </p:childTnLst>
                          </p:cTn>
                        </p:par>
                        <p:par>
                          <p:cTn id="98" fill="hold">
                            <p:stCondLst>
                              <p:cond delay="1000"/>
                            </p:stCondLst>
                            <p:childTnLst>
                              <p:par>
                                <p:cTn id="99" presetID="4" presetClass="entr" presetSubtype="16" fill="hold" grpId="0"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box(in)">
                                      <p:cBhvr>
                                        <p:cTn id="101" dur="500"/>
                                        <p:tgtEl>
                                          <p:spTgt spid="42"/>
                                        </p:tgtEl>
                                      </p:cBhvr>
                                    </p:animEffect>
                                  </p:childTnLst>
                                </p:cTn>
                              </p:par>
                            </p:childTnLst>
                          </p:cTn>
                        </p:par>
                        <p:par>
                          <p:cTn id="102" fill="hold">
                            <p:stCondLst>
                              <p:cond delay="1500"/>
                            </p:stCondLst>
                            <p:childTnLst>
                              <p:par>
                                <p:cTn id="103" presetID="4" presetClass="entr" presetSubtype="16" fill="hold" grpId="0" nodeType="after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box(in)">
                                      <p:cBhvr>
                                        <p:cTn id="10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animBg="1"/>
      <p:bldP spid="9" grpId="1" animBg="1"/>
      <p:bldP spid="20" grpId="0"/>
      <p:bldP spid="19" grpId="0" animBg="1"/>
      <p:bldP spid="13" grpId="0" animBg="1"/>
      <p:bldP spid="13" grpId="1" animBg="1"/>
      <p:bldP spid="34" grpId="0" animBg="1"/>
      <p:bldP spid="34" grpId="1" animBg="1"/>
      <p:bldP spid="35" grpId="0" animBg="1"/>
      <p:bldP spid="35" grpId="1" animBg="1"/>
      <p:bldP spid="36" grpId="0" animBg="1"/>
      <p:bldP spid="37" grpId="0" animBg="1"/>
      <p:bldP spid="37" grpId="1" animBg="1"/>
      <p:bldP spid="38" grpId="0" animBg="1"/>
      <p:bldP spid="41" grpId="0" animBg="1"/>
      <p:bldP spid="42" grpId="0" animBg="1"/>
      <p:bldP spid="2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altLang="zh-TW" smtClean="0"/>
              <a:t>Software UART by Timer_A</a:t>
            </a:r>
          </a:p>
        </p:txBody>
      </p:sp>
      <p:sp>
        <p:nvSpPr>
          <p:cNvPr id="23554" name="Rectangle 3"/>
          <p:cNvSpPr>
            <a:spLocks noGrp="1" noChangeArrowheads="1"/>
          </p:cNvSpPr>
          <p:nvPr>
            <p:ph type="body" idx="1"/>
          </p:nvPr>
        </p:nvSpPr>
        <p:spPr>
          <a:xfrm>
            <a:off x="457200" y="1341438"/>
            <a:ext cx="8229600" cy="4525962"/>
          </a:xfrm>
        </p:spPr>
        <p:txBody>
          <a:bodyPr/>
          <a:lstStyle/>
          <a:p>
            <a:pPr eaLnBrk="1" hangingPunct="1"/>
            <a:r>
              <a:rPr lang="en-US" altLang="zh-TW" sz="2800" smtClean="0"/>
              <a:t>Between transmissions, CCx (capture/compare) waits in the Capture mode for a falling edge on its input. </a:t>
            </a:r>
          </a:p>
          <a:p>
            <a:pPr eaLnBrk="1" hangingPunct="1"/>
            <a:r>
              <a:rPr lang="en-US" altLang="zh-TW" sz="2800" smtClean="0"/>
              <a:t>When a falling edge is detected, TACCRx captures the count in TAR and an interrupt is requested. CCx is switched to Compare mode, and TACCRx is set to fire an interrupt after 1.5 of the bit period from now.</a:t>
            </a:r>
          </a:p>
          <a:p>
            <a:pPr eaLnBrk="1" hangingPunct="1"/>
            <a:r>
              <a:rPr lang="en-US" altLang="zh-TW" sz="2800" smtClean="0"/>
              <a:t>The next interrupt occurs and SCCI contains the value of LSB. ISR saves it. Next compare event is set up to occur after a further bit period.</a:t>
            </a:r>
          </a:p>
          <a:p>
            <a:pPr eaLnBrk="1" hangingPunct="1"/>
            <a:r>
              <a:rPr lang="en-US" altLang="zh-TW" sz="2800" smtClean="0"/>
              <a:t>The above procedure is repeated until all 8 bits of data have been received.</a:t>
            </a:r>
          </a:p>
        </p:txBody>
      </p:sp>
      <p:sp>
        <p:nvSpPr>
          <p:cNvPr id="21505" name="Slide Number Placeholder 5"/>
          <p:cNvSpPr>
            <a:spLocks noGrp="1"/>
          </p:cNvSpPr>
          <p:nvPr>
            <p:ph type="sldNum" sz="quarter" idx="12"/>
          </p:nvPr>
        </p:nvSpPr>
        <p:spPr/>
        <p:txBody>
          <a:bodyPr/>
          <a:lstStyle/>
          <a:p>
            <a:pPr>
              <a:defRPr/>
            </a:pPr>
            <a:fld id="{8506AE61-16EF-4EEF-9C49-ED8FC286F735}" type="slidenum">
              <a:rPr lang="zh-TW" altLang="en-US" smtClean="0"/>
              <a:pPr>
                <a:defRPr/>
              </a:pPr>
              <a:t>9</a:t>
            </a:fld>
            <a:endParaRPr lang="zh-TW"/>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5118</TotalTime>
  <Words>2283</Words>
  <Application>Microsoft Office PowerPoint</Application>
  <PresentationFormat>如螢幕大小 (4:3)</PresentationFormat>
  <Paragraphs>328</Paragraphs>
  <Slides>33</Slides>
  <Notes>17</Notes>
  <HiddenSlides>0</HiddenSlides>
  <MMClips>0</MMClips>
  <ScaleCrop>false</ScaleCrop>
  <HeadingPairs>
    <vt:vector size="4" baseType="variant">
      <vt:variant>
        <vt:lpstr>佈景主題</vt:lpstr>
      </vt:variant>
      <vt:variant>
        <vt:i4>1</vt:i4>
      </vt:variant>
      <vt:variant>
        <vt:lpstr>投影片標題</vt:lpstr>
      </vt:variant>
      <vt:variant>
        <vt:i4>33</vt:i4>
      </vt:variant>
    </vt:vector>
  </HeadingPairs>
  <TitlesOfParts>
    <vt:vector size="34" baseType="lpstr">
      <vt:lpstr>Office 佈景主題</vt:lpstr>
      <vt:lpstr>LAB 6: Serial Communication </vt:lpstr>
      <vt:lpstr>Introduction</vt:lpstr>
      <vt:lpstr>Comm. Peripherals in MSP430</vt:lpstr>
      <vt:lpstr>Software UART on LaunchPad</vt:lpstr>
      <vt:lpstr>Recall Pins for Comm</vt:lpstr>
      <vt:lpstr>Pin Connections</vt:lpstr>
      <vt:lpstr>TXD RXD</vt:lpstr>
      <vt:lpstr>PowerPoint 簡報</vt:lpstr>
      <vt:lpstr>Software UART by Timer_A</vt:lpstr>
      <vt:lpstr>Software UART: Transmission</vt:lpstr>
      <vt:lpstr>Software UART: Transmission</vt:lpstr>
      <vt:lpstr>Software UART: Transmission</vt:lpstr>
      <vt:lpstr>TACCTLx</vt:lpstr>
      <vt:lpstr>Software UART: Receive</vt:lpstr>
      <vt:lpstr>Software UART: Receive</vt:lpstr>
      <vt:lpstr>Sample Code (msp430g2xx3_ta_uart9600) </vt:lpstr>
      <vt:lpstr>Sample Code (msp430g2xx3_ta_uart9600) </vt:lpstr>
      <vt:lpstr>Sample Code (msp430g2xx3_ta_uart9600) </vt:lpstr>
      <vt:lpstr>Sample Code (msp430g2xx3_ta_uart9600) </vt:lpstr>
      <vt:lpstr>Sample Code (msp430g2xx3_ta_uart9600) </vt:lpstr>
      <vt:lpstr>Sample Code (msp430g2xx3_ta_uart9600) </vt:lpstr>
      <vt:lpstr>Sample Code (msp430g2xx3_ta_uart9600) </vt:lpstr>
      <vt:lpstr>Sample Code (msp430g2xx3_ta_uart9600) </vt:lpstr>
      <vt:lpstr>PC to LaunchPad via RS232</vt:lpstr>
      <vt:lpstr>Setting PC for Serial Comm.</vt:lpstr>
      <vt:lpstr>Setting PC for Serial Comm.</vt:lpstr>
      <vt:lpstr>Basic Lab</vt:lpstr>
      <vt:lpstr>Bonus</vt:lpstr>
      <vt:lpstr>Backup slides</vt:lpstr>
      <vt:lpstr>Sample Code for USCI_A0</vt:lpstr>
      <vt:lpstr>Sample Code for USCI_A0 </vt:lpstr>
      <vt:lpstr>Sample Code for USCI_A0 </vt:lpstr>
      <vt:lpstr>Basic Lab</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3 Timer Interrupt and ADC</dc:title>
  <dc:creator>kazenooinori</dc:creator>
  <cp:lastModifiedBy>PADS</cp:lastModifiedBy>
  <cp:revision>240</cp:revision>
  <dcterms:created xsi:type="dcterms:W3CDTF">2011-10-04T04:03:48Z</dcterms:created>
  <dcterms:modified xsi:type="dcterms:W3CDTF">2012-10-29T03:23:17Z</dcterms:modified>
</cp:coreProperties>
</file>