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268" r:id="rId3"/>
    <p:sldId id="258" r:id="rId4"/>
    <p:sldId id="280" r:id="rId5"/>
    <p:sldId id="267" r:id="rId6"/>
    <p:sldId id="273" r:id="rId7"/>
    <p:sldId id="270" r:id="rId8"/>
    <p:sldId id="263" r:id="rId9"/>
    <p:sldId id="265" r:id="rId10"/>
    <p:sldId id="266" r:id="rId11"/>
    <p:sldId id="271" r:id="rId12"/>
    <p:sldId id="269" r:id="rId13"/>
    <p:sldId id="272" r:id="rId14"/>
    <p:sldId id="274" r:id="rId15"/>
    <p:sldId id="275" r:id="rId16"/>
    <p:sldId id="276" r:id="rId17"/>
    <p:sldId id="278" r:id="rId18"/>
    <p:sldId id="281" r:id="rId19"/>
    <p:sldId id="282" r:id="rId20"/>
    <p:sldId id="284" r:id="rId21"/>
    <p:sldId id="285" r:id="rId22"/>
    <p:sldId id="286" r:id="rId23"/>
    <p:sldId id="288" r:id="rId24"/>
    <p:sldId id="287" r:id="rId25"/>
    <p:sldId id="289" r:id="rId26"/>
    <p:sldId id="291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267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BB40720-12F5-4D16-B8E8-71A3F1DEEFF7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201E4FD-44AF-4331-BAD2-DB19DA4F80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6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1230D5-4680-49D2-BF78-4742229B266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9CA1-7E28-42FD-B58C-BB22FDDB215C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0EB8-29E7-407F-A40E-DDA6CF3BBA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8B4E-9DCD-4D8F-A995-527F80B091E1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6229-D9AA-412A-A6BD-5E997EB348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67AE-B6AD-4552-B223-04F9340801E9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5A5-6BAC-427F-89AC-13369DCDF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ECA8-5851-4D20-9F06-6D2E78D1D1E0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53F3-5802-40E3-AC69-8A751FAC41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45BD-51C8-43E4-9C42-442978B461E7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E6E3-F64C-4334-A234-1EA864B67B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6ABD-38BA-44F9-B8C6-88A7CB6958CB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B4C9-C1C9-443D-8779-5A9229E559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E0E6-6FC3-4BDF-88B4-39D6AF079948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82FA-543D-4B6D-995C-9DCF6E7FF9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1031-9882-444A-B589-F22CA5D13DDA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F4E9A-AE92-4822-9D8A-931620061C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1873-5DB3-48C3-AC25-FB81433D6F9A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996A-2488-4D8B-A2D6-A9468F7397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3F37-415E-4C62-88C6-F509700D36EE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4393-E355-4998-9D2E-DF97B9D4C5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D1553-278E-4CCE-B04D-9C8FC9612B07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8C14-39AA-4D8F-AE16-10AFD8CDD5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567FB9-9174-41AD-AEB3-8ED438A68EA1}" type="datetimeFigureOut">
              <a:rPr lang="zh-TW" altLang="en-US"/>
              <a:pPr>
                <a:defRPr/>
              </a:pPr>
              <a:t>2012/11/25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8FB5A6-680B-4F5B-8879-9E5BAB2D93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escale.com/webapp/sps/site/overview.jsp?code=CW_SPECIALEDI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89888" cy="1470025"/>
          </a:xfrm>
        </p:spPr>
        <p:txBody>
          <a:bodyPr/>
          <a:lstStyle/>
          <a:p>
            <a:r>
              <a:rPr lang="en-US" altLang="zh-TW" sz="4000" smtClean="0"/>
              <a:t>LAB 9: Environment Setup for</a:t>
            </a:r>
            <a:br>
              <a:rPr lang="en-US" altLang="zh-TW" sz="4000" smtClean="0"/>
            </a:br>
            <a:r>
              <a:rPr lang="en-US" altLang="zh-TW" sz="4000" smtClean="0"/>
              <a:t>Tower System </a:t>
            </a:r>
            <a:endParaRPr lang="zh-TW" altLang="en-US" sz="4000" smtClean="0"/>
          </a:p>
        </p:txBody>
      </p:sp>
      <p:pic>
        <p:nvPicPr>
          <p:cNvPr id="14338" name="Picture 3" descr="MSP430 Chip"/>
          <p:cNvPicPr>
            <a:picLocks noChangeAspect="1" noChangeArrowheads="1"/>
          </p:cNvPicPr>
          <p:nvPr/>
        </p:nvPicPr>
        <p:blipFill>
          <a:blip r:embed="rId3">
            <a:lum bright="20000" contrast="-40000"/>
          </a:blip>
          <a:srcRect/>
          <a:stretch>
            <a:fillRect/>
          </a:stretch>
        </p:blipFill>
        <p:spPr bwMode="auto">
          <a:xfrm rot="-1742094">
            <a:off x="5611813" y="3592513"/>
            <a:ext cx="32464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副標題 2"/>
          <p:cNvSpPr>
            <a:spLocks noGrp="1"/>
          </p:cNvSpPr>
          <p:nvPr>
            <p:ph type="subTitle" idx="1"/>
          </p:nvPr>
        </p:nvSpPr>
        <p:spPr>
          <a:xfrm>
            <a:off x="1331913" y="3644900"/>
            <a:ext cx="6400800" cy="1752600"/>
          </a:xfrm>
        </p:spPr>
        <p:txBody>
          <a:bodyPr/>
          <a:lstStyle/>
          <a:p>
            <a:r>
              <a:rPr lang="en-US" altLang="zh-TW" sz="2800" smtClean="0">
                <a:solidFill>
                  <a:srgbClr val="595959"/>
                </a:solidFill>
                <a:ea typeface="微軟正黑體" pitchFamily="34" charset="-120"/>
              </a:rPr>
              <a:t>Chung-Ta King</a:t>
            </a:r>
          </a:p>
          <a:p>
            <a:r>
              <a:rPr lang="en-US" altLang="zh-TW" sz="2400" smtClean="0">
                <a:solidFill>
                  <a:srgbClr val="595959"/>
                </a:solidFill>
                <a:ea typeface="微軟正黑體" pitchFamily="34" charset="-120"/>
              </a:rPr>
              <a:t>National Tsing Hua University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692275" y="1300163"/>
            <a:ext cx="58134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CS 4101 </a:t>
            </a:r>
            <a:r>
              <a:rPr kumimoji="0" lang="en-US" altLang="zh-TW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Introduction to Embedded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Play the Memory Game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Press </a:t>
            </a:r>
            <a:r>
              <a:rPr lang="en-US" altLang="zh-TW" b="1" i="1" dirty="0" smtClean="0"/>
              <a:t>SW2</a:t>
            </a:r>
            <a:r>
              <a:rPr lang="en-US" altLang="zh-TW" dirty="0" smtClean="0"/>
              <a:t> to play a memory recall game using the touch pads D7,D8,D9 and D11.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A sequence will light up, then press the touch pads in the order flashed.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If an incorrect sequence is pressed or too much time has elapsed, the LEDs will blink rapidly and the game will reset.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Press SW1 to return to the accelerometer demo.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Set up the Tower System </a:t>
            </a:r>
            <a:br>
              <a:rPr lang="en-US" altLang="zh-TW" smtClean="0"/>
            </a:br>
            <a:r>
              <a:rPr lang="en-US" altLang="zh-TW" smtClean="0"/>
              <a:t>and Build the MQX Libraries 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Setting up the Tower System</a:t>
            </a:r>
            <a:endParaRPr lang="zh-TW" altLang="en-US" smtClean="0"/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Use a PC (host) to control and develop programs for the Tower System (target), and load files to the Tower System</a:t>
            </a:r>
          </a:p>
          <a:p>
            <a:pPr lvl="1"/>
            <a:r>
              <a:rPr lang="en-US" altLang="zh-TW" smtClean="0"/>
              <a:t>Connect one end of the USB cable to the PC and the other end to the power/OSJTAG mini-B connector on the </a:t>
            </a:r>
            <a:r>
              <a:rPr lang="en-US" altLang="zh-TW" u="sng" smtClean="0"/>
              <a:t>TWR-K60D100M module</a:t>
            </a:r>
            <a:r>
              <a:rPr lang="en-US" altLang="zh-TW" smtClean="0"/>
              <a:t>.</a:t>
            </a:r>
          </a:p>
          <a:p>
            <a:pPr lvl="1"/>
            <a:r>
              <a:rPr lang="en-US" altLang="zh-TW" smtClean="0"/>
              <a:t>Connect one end of the USB cable to the PC and the other end to the mini-B connector on the </a:t>
            </a:r>
            <a:r>
              <a:rPr lang="en-US" altLang="zh-TW" u="sng" smtClean="0"/>
              <a:t>Primary Elevator module</a:t>
            </a:r>
            <a:r>
              <a:rPr lang="en-US" altLang="zh-TW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Building the MQX Libraries </a:t>
            </a:r>
            <a:endParaRPr lang="zh-TW" altLang="en-US" smtClean="0"/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altLang="zh-TW" smtClean="0"/>
              <a:t>PSP (Processor support Package) and BSP (Board support Package) libraries must be built before building any application or changing kernel or I/O drivers </a:t>
            </a:r>
          </a:p>
          <a:p>
            <a:pPr>
              <a:buFont typeface="Arial" charset="0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/>
              <a:t>Import BSP and PSP files</a:t>
            </a:r>
            <a:endParaRPr lang="zh-TW" alt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2479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矩形 6"/>
          <p:cNvSpPr>
            <a:spLocks noChangeArrowheads="1"/>
          </p:cNvSpPr>
          <p:nvPr/>
        </p:nvSpPr>
        <p:spPr bwMode="auto">
          <a:xfrm>
            <a:off x="360363" y="765175"/>
            <a:ext cx="8675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Calibri" pitchFamily="34" charset="0"/>
              </a:rPr>
              <a:t>Select menu</a:t>
            </a:r>
            <a:r>
              <a:rPr kumimoji="0" lang="en-US" altLang="zh-TW" sz="24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kumimoji="0" lang="en-US" altLang="zh-TW" sz="2400" b="1" i="1">
                <a:solidFill>
                  <a:srgbClr val="C00000"/>
                </a:solidFill>
                <a:latin typeface="Calibri" pitchFamily="34" charset="0"/>
              </a:rPr>
              <a:t>File/Import/General/Existing Projects into Workspace </a:t>
            </a:r>
            <a:r>
              <a:rPr kumimoji="0" lang="en-US" altLang="zh-TW" sz="2400" i="1">
                <a:latin typeface="Calibri" pitchFamily="34" charset="0"/>
              </a:rPr>
              <a:t>and navigate to your MQX installation directory. </a:t>
            </a:r>
            <a:endParaRPr kumimoji="0" lang="zh-TW" altLang="en-US" sz="2400">
              <a:latin typeface="Calibri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997200"/>
            <a:ext cx="33147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557338"/>
            <a:ext cx="28225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2420938"/>
            <a:ext cx="36195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107950" y="1989138"/>
            <a:ext cx="360363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1</a:t>
            </a:r>
            <a:endParaRPr kumimoji="0"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76375" y="2781300"/>
            <a:ext cx="358775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2</a:t>
            </a:r>
            <a:endParaRPr kumimoji="0"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348038" y="1700213"/>
            <a:ext cx="360362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3</a:t>
            </a:r>
            <a:endParaRPr kumimoji="0"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364163" y="2852738"/>
            <a:ext cx="360362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4</a:t>
            </a:r>
            <a:endParaRPr kumimoji="0" lang="zh-TW" altLang="en-US" dirty="0"/>
          </a:p>
        </p:txBody>
      </p:sp>
      <p:sp>
        <p:nvSpPr>
          <p:cNvPr id="28683" name="文字方塊 15"/>
          <p:cNvSpPr txBox="1">
            <a:spLocks noChangeArrowheads="1"/>
          </p:cNvSpPr>
          <p:nvPr/>
        </p:nvSpPr>
        <p:spPr bwMode="auto">
          <a:xfrm>
            <a:off x="539750" y="5934075"/>
            <a:ext cx="813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 i="1">
                <a:solidFill>
                  <a:srgbClr val="FF0000"/>
                </a:solidFill>
                <a:latin typeface="Calibri" pitchFamily="34" charset="0"/>
              </a:rPr>
              <a:t>Warning </a:t>
            </a:r>
            <a:r>
              <a:rPr kumimoji="0" lang="en-US" altLang="zh-TW" sz="2000" b="1">
                <a:latin typeface="Calibri" pitchFamily="34" charset="0"/>
              </a:rPr>
              <a:t>: The "Copy projects into workspace" check box in the file importer </a:t>
            </a:r>
            <a:r>
              <a:rPr kumimoji="0" lang="en-US" altLang="zh-TW" sz="2000" b="1">
                <a:solidFill>
                  <a:srgbClr val="C00000"/>
                </a:solidFill>
                <a:latin typeface="Calibri" pitchFamily="34" charset="0"/>
              </a:rPr>
              <a:t>must be unchecked</a:t>
            </a:r>
            <a:r>
              <a:rPr kumimoji="0" lang="en-US" altLang="zh-TW" sz="2000" b="1">
                <a:latin typeface="Calibri" pitchFamily="34" charset="0"/>
              </a:rPr>
              <a:t>. Leaving this option enabled will corrupt the project and the libraries will not be able to build.</a:t>
            </a:r>
            <a:endParaRPr kumimoji="0" lang="zh-TW" altLang="en-US" sz="2000">
              <a:latin typeface="Calibri" pitchFamily="34" charset="0"/>
            </a:endParaRPr>
          </a:p>
        </p:txBody>
      </p:sp>
      <p:sp>
        <p:nvSpPr>
          <p:cNvPr id="28684" name="文字方塊 16"/>
          <p:cNvSpPr txBox="1">
            <a:spLocks noChangeArrowheads="1"/>
          </p:cNvSpPr>
          <p:nvPr/>
        </p:nvSpPr>
        <p:spPr bwMode="auto">
          <a:xfrm>
            <a:off x="6761163" y="2997200"/>
            <a:ext cx="2382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200">
                <a:solidFill>
                  <a:srgbClr val="C00000"/>
                </a:solidFill>
                <a:latin typeface="Calibri" pitchFamily="34" charset="0"/>
              </a:rPr>
              <a:t>Freescale MQX 3.8 TWRK60D100M</a:t>
            </a:r>
            <a:endParaRPr kumimoji="0" lang="zh-TW" altLang="en-US" sz="120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6084888" y="3429000"/>
            <a:ext cx="14398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686" name="文字方塊 22"/>
          <p:cNvSpPr txBox="1">
            <a:spLocks noChangeArrowheads="1"/>
          </p:cNvSpPr>
          <p:nvPr/>
        </p:nvSpPr>
        <p:spPr bwMode="auto">
          <a:xfrm>
            <a:off x="6443663" y="4076700"/>
            <a:ext cx="12763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200">
                <a:solidFill>
                  <a:srgbClr val="C00000"/>
                </a:solidFill>
                <a:latin typeface="Calibri" pitchFamily="34" charset="0"/>
              </a:rPr>
              <a:t>mqx/build/cw10/</a:t>
            </a:r>
            <a:endParaRPr kumimoji="0" lang="zh-TW" altLang="en-US" sz="120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6011863" y="4292600"/>
            <a:ext cx="3603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3851275" y="3789363"/>
            <a:ext cx="1296988" cy="2303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內容版面配置區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altLang="zh-TW" smtClean="0"/>
              <a:t>2. Use CodeWarrior to compile all MQX libraries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US" altLang="zh-TW" smtClean="0">
                <a:sym typeface="Wingdings" pitchFamily="2" charset="2"/>
              </a:rPr>
              <a:t>Build target (</a:t>
            </a:r>
            <a:r>
              <a:rPr lang="en-US" altLang="zh-TW" smtClean="0"/>
              <a:t>By default, the Debug build target is selected in all projects</a:t>
            </a:r>
            <a:r>
              <a:rPr lang="en-US" altLang="zh-TW" smtClean="0">
                <a:sym typeface="Wingdings" pitchFamily="2" charset="2"/>
              </a:rPr>
              <a:t>)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US" altLang="zh-TW" smtClean="0"/>
              <a:t>Switch all libraries to </a:t>
            </a:r>
            <a:r>
              <a:rPr lang="en-US" altLang="zh-TW" i="1" smtClean="0">
                <a:solidFill>
                  <a:srgbClr val="C00000"/>
                </a:solidFill>
              </a:rPr>
              <a:t>Release</a:t>
            </a:r>
            <a:r>
              <a:rPr lang="en-US" altLang="zh-TW" smtClean="0"/>
              <a:t> target and </a:t>
            </a:r>
            <a:r>
              <a:rPr lang="en-US" altLang="zh-TW" smtClean="0">
                <a:solidFill>
                  <a:srgbClr val="C00000"/>
                </a:solidFill>
              </a:rPr>
              <a:t>rebuild again</a:t>
            </a:r>
            <a:endParaRPr lang="zh-TW" altLang="en-US" smtClean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68638"/>
            <a:ext cx="31464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589338"/>
            <a:ext cx="26416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0663" y="2997200"/>
            <a:ext cx="51133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107950" y="2924175"/>
            <a:ext cx="360363" cy="369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1</a:t>
            </a:r>
            <a:endParaRPr kumimoji="0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11413" y="3500438"/>
            <a:ext cx="360362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2</a:t>
            </a:r>
            <a:endParaRPr kumimoji="0"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851275" y="2997200"/>
            <a:ext cx="360363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3</a:t>
            </a:r>
            <a:endParaRPr kumimoji="0"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156325" y="3789363"/>
            <a:ext cx="2868613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Build again ! (Release target)</a:t>
            </a:r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5421313" y="5013325"/>
            <a:ext cx="3830637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Debug the project hello_twrk60d100m</a:t>
            </a:r>
            <a:endParaRPr kumimoji="0" lang="zh-TW" altLang="en-US" dirty="0"/>
          </a:p>
        </p:txBody>
      </p:sp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Basic Lab</a:t>
            </a:r>
            <a:endParaRPr lang="zh-TW" altLang="en-US" smtClean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Import the example project </a:t>
            </a:r>
            <a:r>
              <a:rPr lang="en-US" altLang="zh-TW" i="1" smtClean="0"/>
              <a:t>hello </a:t>
            </a:r>
            <a:r>
              <a:rPr lang="en-US" altLang="zh-TW" smtClean="0"/>
              <a:t>and load to the target board</a:t>
            </a:r>
            <a:endParaRPr lang="zh-TW" altLang="en-US" smtClean="0"/>
          </a:p>
        </p:txBody>
      </p:sp>
      <p:sp>
        <p:nvSpPr>
          <p:cNvPr id="30724" name="矩形 3"/>
          <p:cNvSpPr>
            <a:spLocks noChangeArrowheads="1"/>
          </p:cNvSpPr>
          <p:nvPr/>
        </p:nvSpPr>
        <p:spPr bwMode="auto">
          <a:xfrm>
            <a:off x="755650" y="2492375"/>
            <a:ext cx="8316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Calibri" pitchFamily="34" charset="0"/>
              </a:rPr>
              <a:t>Select menu</a:t>
            </a:r>
            <a:r>
              <a:rPr kumimoji="0" lang="en-US" altLang="zh-TW" sz="24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kumimoji="0" lang="en-US" altLang="zh-TW" sz="2400" b="1" i="1">
                <a:solidFill>
                  <a:srgbClr val="C00000"/>
                </a:solidFill>
                <a:latin typeface="Calibri" pitchFamily="34" charset="0"/>
              </a:rPr>
              <a:t>File/Import/General/Existing Projects into Workspace </a:t>
            </a:r>
            <a:r>
              <a:rPr kumimoji="0" lang="en-US" altLang="zh-TW" sz="2400" i="1">
                <a:latin typeface="Calibri" pitchFamily="34" charset="0"/>
              </a:rPr>
              <a:t>and search for example directory (Freescale MQX 3.8 TWRK60D100M/mqx/examples/hello/cw10/hello_twrk60d100m). </a:t>
            </a:r>
            <a:endParaRPr kumimoji="0" lang="zh-TW" altLang="en-US" sz="2400">
              <a:latin typeface="Calibri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703638"/>
            <a:ext cx="48958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0825" y="3573463"/>
            <a:ext cx="360363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1</a:t>
            </a:r>
            <a:endParaRPr kumimoji="0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49888" y="4076700"/>
            <a:ext cx="3694112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Build the project hello_twrk60d100m</a:t>
            </a:r>
            <a:endParaRPr kumimoji="0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80063" y="3716338"/>
            <a:ext cx="360362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2</a:t>
            </a:r>
            <a:endParaRPr kumimoji="0"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80063" y="4652963"/>
            <a:ext cx="360362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3</a:t>
            </a:r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Basic</a:t>
            </a:r>
            <a:endParaRPr lang="zh-TW" altLang="en-US" smtClean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724150"/>
            <a:ext cx="6018213" cy="4089400"/>
          </a:xfrm>
        </p:spPr>
      </p:pic>
      <p:sp>
        <p:nvSpPr>
          <p:cNvPr id="31747" name="文字方塊 2"/>
          <p:cNvSpPr txBox="1">
            <a:spLocks noChangeArrowheads="1"/>
          </p:cNvSpPr>
          <p:nvPr/>
        </p:nvSpPr>
        <p:spPr bwMode="auto">
          <a:xfrm>
            <a:off x="323850" y="1196975"/>
            <a:ext cx="8582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kumimoji="0" lang="en-US" altLang="zh-TW" sz="2000">
                <a:latin typeface="Calibri" pitchFamily="34" charset="0"/>
              </a:rPr>
              <a:t>Download and install </a:t>
            </a:r>
            <a:r>
              <a:rPr kumimoji="0" lang="en-US" altLang="zh-TW">
                <a:solidFill>
                  <a:srgbClr val="C00000"/>
                </a:solidFill>
              </a:rPr>
              <a:t>P&amp;E OSBDM OSJTAG Virtual Serial Toolkit</a:t>
            </a:r>
            <a:r>
              <a:rPr kumimoji="0" lang="en-US" altLang="zh-TW"/>
              <a:t> </a:t>
            </a:r>
            <a:endParaRPr kumimoji="0" lang="en-US" altLang="zh-TW" sz="20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kumimoji="0" lang="en-US" altLang="zh-TW" sz="2000">
                <a:latin typeface="Calibri" pitchFamily="34" charset="0"/>
              </a:rPr>
              <a:t>Open </a:t>
            </a:r>
            <a:r>
              <a:rPr kumimoji="0" lang="en-US" altLang="zh-TW" sz="2000" i="1">
                <a:solidFill>
                  <a:srgbClr val="C00000"/>
                </a:solidFill>
                <a:latin typeface="Calibri" pitchFamily="34" charset="0"/>
              </a:rPr>
              <a:t>P&amp;E OSBDM OSJTAG Virtual Serial Toolkit </a:t>
            </a:r>
            <a:r>
              <a:rPr kumimoji="0" lang="en-US" altLang="zh-TW" sz="2000" i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 Utilities  Terminal Utility </a:t>
            </a:r>
          </a:p>
          <a:p>
            <a:pPr marL="342900" indent="-342900">
              <a:buFontTx/>
              <a:buAutoNum type="arabicPeriod"/>
            </a:pPr>
            <a:r>
              <a:rPr kumimoji="0" lang="en-US" altLang="zh-TW" sz="2000">
                <a:latin typeface="Calibri" pitchFamily="34" charset="0"/>
                <a:sym typeface="Wingdings" pitchFamily="2" charset="2"/>
              </a:rPr>
              <a:t>Check following items:  </a:t>
            </a:r>
            <a:r>
              <a:rPr kumimoji="0" lang="en-US" altLang="zh-TW" sz="200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Port: </a:t>
            </a:r>
            <a:r>
              <a:rPr kumimoji="0" lang="en-US" altLang="zh-TW" sz="2000" i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USB COM</a:t>
            </a:r>
            <a:r>
              <a:rPr kumimoji="0" lang="en-US" altLang="zh-TW" sz="200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   Baud:</a:t>
            </a:r>
            <a:r>
              <a:rPr kumimoji="0" lang="en-US" altLang="zh-TW" sz="2000" i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115200</a:t>
            </a:r>
            <a:r>
              <a:rPr kumimoji="0" lang="en-US" altLang="zh-TW" sz="200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  Parity:</a:t>
            </a:r>
            <a:r>
              <a:rPr kumimoji="0" lang="en-US" altLang="zh-TW" sz="2000" i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None</a:t>
            </a:r>
            <a:r>
              <a:rPr kumimoji="0" lang="en-US" altLang="zh-TW" sz="200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  Bits:</a:t>
            </a:r>
            <a:r>
              <a:rPr kumimoji="0" lang="en-US" altLang="zh-TW" sz="2000" i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8</a:t>
            </a:r>
          </a:p>
          <a:p>
            <a:pPr marL="342900" indent="-342900">
              <a:buFontTx/>
              <a:buAutoNum type="arabicPeriod"/>
            </a:pPr>
            <a:r>
              <a:rPr kumimoji="0" lang="en-US" altLang="zh-TW" sz="2000">
                <a:latin typeface="Calibri" pitchFamily="34" charset="0"/>
              </a:rPr>
              <a:t>Press “Open Serial Port”</a:t>
            </a:r>
            <a:endParaRPr kumimoji="0" lang="zh-TW" altLang="en-US" sz="2000">
              <a:latin typeface="Calibri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130550" y="2357438"/>
            <a:ext cx="6049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 i="1">
                <a:solidFill>
                  <a:srgbClr val="FF0000"/>
                </a:solidFill>
                <a:latin typeface="Calibri" pitchFamily="34" charset="0"/>
              </a:rPr>
              <a:t>Note </a:t>
            </a:r>
            <a:r>
              <a:rPr kumimoji="0" lang="en-US" altLang="zh-TW" b="1">
                <a:latin typeface="Calibri" pitchFamily="34" charset="0"/>
              </a:rPr>
              <a:t>: You can download toolkit from course FTP (final page)</a:t>
            </a:r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Additional Explanations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Install Service Pack</a:t>
            </a:r>
            <a:endParaRPr lang="zh-TW" altLang="en-US" smtClean="0"/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When you install the development software in your computer, you may encounter a problem on building the library project.</a:t>
            </a:r>
          </a:p>
          <a:p>
            <a:pPr lvl="1"/>
            <a:r>
              <a:rPr lang="en-US" altLang="zh-TW" smtClean="0"/>
              <a:t>You will see the warning message “Configuration error”</a:t>
            </a:r>
          </a:p>
          <a:p>
            <a:pPr lvl="1"/>
            <a:r>
              <a:rPr lang="en-US" altLang="zh-TW" smtClean="0"/>
              <a:t> Make sure you install the Service Pack 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Introduction</a:t>
            </a:r>
            <a:endParaRPr lang="zh-TW" altLang="en-US" smtClean="0"/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 this lab, we will learn</a:t>
            </a:r>
          </a:p>
          <a:p>
            <a:pPr lvl="1"/>
            <a:r>
              <a:rPr lang="en-US" altLang="zh-TW" smtClean="0"/>
              <a:t>To install the development environment and MQX</a:t>
            </a:r>
          </a:p>
          <a:p>
            <a:pPr lvl="1"/>
            <a:r>
              <a:rPr lang="en-US" altLang="zh-TW" smtClean="0"/>
              <a:t>To set up Tower System and build MQX libraries</a:t>
            </a:r>
          </a:p>
          <a:p>
            <a:pPr lvl="1"/>
            <a:r>
              <a:rPr lang="en-US" altLang="zh-TW" smtClean="0"/>
              <a:t>To develop and download program to Tower</a:t>
            </a: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74813"/>
            <a:ext cx="3671888" cy="4525962"/>
          </a:xfr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Install</a:t>
            </a:r>
            <a:r>
              <a:rPr lang="zh-TW" altLang="en-US" dirty="0" smtClean="0"/>
              <a:t> </a:t>
            </a:r>
            <a:r>
              <a:rPr lang="en-US" altLang="zh-TW" dirty="0" smtClean="0"/>
              <a:t>MCU</a:t>
            </a:r>
            <a:r>
              <a:rPr lang="zh-TW" altLang="en-US" dirty="0" smtClean="0"/>
              <a:t> </a:t>
            </a:r>
            <a:r>
              <a:rPr lang="en-US" altLang="zh-TW" dirty="0" smtClean="0"/>
              <a:t>10.2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Service Pack for </a:t>
            </a:r>
            <a:r>
              <a:rPr lang="en-US" altLang="zh-TW" dirty="0" err="1" smtClean="0"/>
              <a:t>Kinetis</a:t>
            </a:r>
            <a:r>
              <a:rPr lang="en-US" altLang="zh-TW" dirty="0" smtClean="0"/>
              <a:t> k60d100m</a:t>
            </a:r>
            <a:endParaRPr lang="zh-TW" altLang="en-US" dirty="0"/>
          </a:p>
        </p:txBody>
      </p:sp>
      <p:pic>
        <p:nvPicPr>
          <p:cNvPr id="34819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984375"/>
            <a:ext cx="45370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11"/>
          <p:cNvSpPr txBox="1"/>
          <p:nvPr/>
        </p:nvSpPr>
        <p:spPr>
          <a:xfrm>
            <a:off x="215900" y="1484313"/>
            <a:ext cx="360363" cy="392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/>
              <a:t>1</a:t>
            </a:r>
            <a:endParaRPr kumimoji="0" lang="zh-TW" altLang="en-US" b="1" dirty="0"/>
          </a:p>
        </p:txBody>
      </p:sp>
      <p:sp>
        <p:nvSpPr>
          <p:cNvPr id="9" name="文字方塊 12"/>
          <p:cNvSpPr txBox="1"/>
          <p:nvPr/>
        </p:nvSpPr>
        <p:spPr>
          <a:xfrm>
            <a:off x="4206875" y="1800225"/>
            <a:ext cx="360363" cy="369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/>
              <a:t>2</a:t>
            </a:r>
            <a:endParaRPr kumimoji="0"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388" y="341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Install</a:t>
            </a:r>
            <a:r>
              <a:rPr lang="zh-TW" altLang="en-US" dirty="0"/>
              <a:t> </a:t>
            </a:r>
            <a:r>
              <a:rPr lang="en-US" altLang="zh-TW" dirty="0"/>
              <a:t>MCU</a:t>
            </a:r>
            <a:r>
              <a:rPr lang="zh-TW" altLang="en-US" dirty="0"/>
              <a:t> </a:t>
            </a:r>
            <a:r>
              <a:rPr lang="en-US" altLang="zh-TW" dirty="0"/>
              <a:t>10.2</a:t>
            </a:r>
            <a:r>
              <a:rPr lang="zh-TW" altLang="en-US" dirty="0"/>
              <a:t> </a:t>
            </a:r>
            <a:r>
              <a:rPr lang="en-US" altLang="zh-TW" dirty="0" smtClean="0"/>
              <a:t>Service Pack </a:t>
            </a:r>
            <a:r>
              <a:rPr lang="en-US" altLang="zh-TW" dirty="0"/>
              <a:t>for </a:t>
            </a:r>
            <a:r>
              <a:rPr lang="en-US" altLang="zh-TW" dirty="0" err="1" smtClean="0"/>
              <a:t>Kinetis</a:t>
            </a:r>
            <a:r>
              <a:rPr lang="en-US" altLang="zh-TW" dirty="0" smtClean="0"/>
              <a:t> </a:t>
            </a:r>
            <a:r>
              <a:rPr lang="en-US" altLang="zh-TW" dirty="0"/>
              <a:t>k60d100m</a:t>
            </a:r>
            <a:endParaRPr lang="zh-TW" altLang="en-US" dirty="0"/>
          </a:p>
        </p:txBody>
      </p:sp>
      <p:pic>
        <p:nvPicPr>
          <p:cNvPr id="35842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4392612" cy="4986337"/>
          </a:xfrm>
        </p:spPr>
      </p:pic>
      <p:sp>
        <p:nvSpPr>
          <p:cNvPr id="7" name="文字方塊 6"/>
          <p:cNvSpPr txBox="1"/>
          <p:nvPr/>
        </p:nvSpPr>
        <p:spPr>
          <a:xfrm>
            <a:off x="107950" y="1196975"/>
            <a:ext cx="360363" cy="369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/>
              <a:t>3</a:t>
            </a:r>
            <a:endParaRPr kumimoji="0" lang="zh-TW" altLang="en-US" b="1" dirty="0"/>
          </a:p>
        </p:txBody>
      </p:sp>
      <p:sp>
        <p:nvSpPr>
          <p:cNvPr id="35844" name="文字方塊 9"/>
          <p:cNvSpPr txBox="1">
            <a:spLocks noChangeArrowheads="1"/>
          </p:cNvSpPr>
          <p:nvPr/>
        </p:nvSpPr>
        <p:spPr bwMode="auto">
          <a:xfrm>
            <a:off x="4941888" y="4437063"/>
            <a:ext cx="4176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 i="1">
                <a:solidFill>
                  <a:srgbClr val="FF0000"/>
                </a:solidFill>
                <a:latin typeface="Calibri" pitchFamily="34" charset="0"/>
              </a:rPr>
              <a:t>Warning </a:t>
            </a:r>
            <a:r>
              <a:rPr kumimoji="0" lang="en-US" altLang="zh-TW" sz="2000" b="1">
                <a:latin typeface="Calibri" pitchFamily="34" charset="0"/>
              </a:rPr>
              <a:t>: </a:t>
            </a:r>
          </a:p>
          <a:p>
            <a:r>
              <a:rPr kumimoji="0" lang="en-US" altLang="zh-TW" sz="2000" b="1">
                <a:latin typeface="Calibri" pitchFamily="34" charset="0"/>
              </a:rPr>
              <a:t>Do not select all Service Packs,</a:t>
            </a:r>
          </a:p>
          <a:p>
            <a:r>
              <a:rPr kumimoji="0" lang="en-US" altLang="zh-TW" sz="2000" b="1">
                <a:latin typeface="Calibri" pitchFamily="34" charset="0"/>
              </a:rPr>
              <a:t>or you will spend a lot of time in the installation.</a:t>
            </a:r>
            <a:endParaRPr kumimoji="0" lang="zh-TW" altLang="en-US" sz="2000">
              <a:latin typeface="Calibri" pitchFamily="34" charset="0"/>
            </a:endParaRPr>
          </a:p>
        </p:txBody>
      </p:sp>
      <p:sp>
        <p:nvSpPr>
          <p:cNvPr id="35845" name="文字方塊 8"/>
          <p:cNvSpPr txBox="1">
            <a:spLocks noChangeArrowheads="1"/>
          </p:cNvSpPr>
          <p:nvPr/>
        </p:nvSpPr>
        <p:spPr bwMode="auto">
          <a:xfrm>
            <a:off x="4960938" y="2852738"/>
            <a:ext cx="3859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latin typeface="Calibri" pitchFamily="34" charset="0"/>
              </a:rPr>
              <a:t>Select</a:t>
            </a:r>
            <a:r>
              <a:rPr kumimoji="0" lang="en-US" altLang="zh-TW" sz="2400">
                <a:latin typeface="Calibri" pitchFamily="34" charset="0"/>
              </a:rPr>
              <a:t> </a:t>
            </a:r>
            <a:r>
              <a:rPr kumimoji="0" lang="en-US" altLang="zh-TW" sz="2400" b="1">
                <a:solidFill>
                  <a:srgbClr val="FF0000"/>
                </a:solidFill>
                <a:latin typeface="Calibri" pitchFamily="34" charset="0"/>
              </a:rPr>
              <a:t>MCU v10 service pack for Kinetis 100MHz K60</a:t>
            </a:r>
            <a:endParaRPr kumimoji="0" lang="zh-TW" alt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1547813" y="2997200"/>
            <a:ext cx="3671887" cy="151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Install</a:t>
            </a:r>
            <a:r>
              <a:rPr lang="zh-TW" altLang="en-US" dirty="0"/>
              <a:t> </a:t>
            </a:r>
            <a:r>
              <a:rPr lang="en-US" altLang="zh-TW" dirty="0"/>
              <a:t>MCU</a:t>
            </a:r>
            <a:r>
              <a:rPr lang="zh-TW" altLang="en-US" dirty="0"/>
              <a:t> </a:t>
            </a:r>
            <a:r>
              <a:rPr lang="en-US" altLang="zh-TW" dirty="0"/>
              <a:t>10.2</a:t>
            </a:r>
            <a:r>
              <a:rPr lang="zh-TW" altLang="en-US" dirty="0"/>
              <a:t> </a:t>
            </a:r>
            <a:r>
              <a:rPr lang="en-US" altLang="zh-TW" dirty="0" smtClean="0"/>
              <a:t>Service Pack </a:t>
            </a:r>
            <a:r>
              <a:rPr lang="en-US" altLang="zh-TW" dirty="0"/>
              <a:t>for </a:t>
            </a:r>
            <a:r>
              <a:rPr lang="en-US" altLang="zh-TW" dirty="0" err="1" smtClean="0"/>
              <a:t>Kinetis</a:t>
            </a:r>
            <a:r>
              <a:rPr lang="en-US" altLang="zh-TW" dirty="0" smtClean="0"/>
              <a:t> </a:t>
            </a:r>
            <a:r>
              <a:rPr lang="en-US" altLang="zh-TW" dirty="0"/>
              <a:t>k60d100m</a:t>
            </a:r>
            <a:endParaRPr lang="zh-TW" altLang="en-US" dirty="0"/>
          </a:p>
        </p:txBody>
      </p:sp>
      <p:pic>
        <p:nvPicPr>
          <p:cNvPr id="36866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rcRect r="638" b="7326"/>
          <a:stretch>
            <a:fillRect/>
          </a:stretch>
        </p:blipFill>
        <p:spPr>
          <a:xfrm>
            <a:off x="107950" y="2028825"/>
            <a:ext cx="5397500" cy="4195763"/>
          </a:xfrm>
        </p:spPr>
      </p:pic>
      <p:sp>
        <p:nvSpPr>
          <p:cNvPr id="5" name="文字方塊 4"/>
          <p:cNvSpPr txBox="1"/>
          <p:nvPr/>
        </p:nvSpPr>
        <p:spPr>
          <a:xfrm>
            <a:off x="287338" y="1830388"/>
            <a:ext cx="360362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/>
              <a:t>4</a:t>
            </a:r>
            <a:endParaRPr kumimoji="0" lang="zh-TW" altLang="en-US" b="1" dirty="0"/>
          </a:p>
        </p:txBody>
      </p:sp>
      <p:pic>
        <p:nvPicPr>
          <p:cNvPr id="36868" name="圖片 7"/>
          <p:cNvPicPr>
            <a:picLocks noChangeAspect="1"/>
          </p:cNvPicPr>
          <p:nvPr/>
        </p:nvPicPr>
        <p:blipFill>
          <a:blip r:embed="rId3"/>
          <a:srcRect b="7948"/>
          <a:stretch>
            <a:fillRect/>
          </a:stretch>
        </p:blipFill>
        <p:spPr bwMode="auto">
          <a:xfrm>
            <a:off x="4356100" y="2852738"/>
            <a:ext cx="49085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292725" y="2668588"/>
            <a:ext cx="358775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/>
              <a:t>5</a:t>
            </a:r>
            <a:endParaRPr kumimoji="0"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Install</a:t>
            </a:r>
            <a:r>
              <a:rPr lang="zh-TW" altLang="en-US" dirty="0"/>
              <a:t> </a:t>
            </a:r>
            <a:r>
              <a:rPr lang="en-US" altLang="zh-TW" dirty="0"/>
              <a:t>MCU</a:t>
            </a:r>
            <a:r>
              <a:rPr lang="zh-TW" altLang="en-US" dirty="0"/>
              <a:t> </a:t>
            </a:r>
            <a:r>
              <a:rPr lang="en-US" altLang="zh-TW" dirty="0"/>
              <a:t>10.2</a:t>
            </a:r>
            <a:r>
              <a:rPr lang="zh-TW" altLang="en-US" dirty="0"/>
              <a:t> </a:t>
            </a:r>
            <a:r>
              <a:rPr lang="en-US" altLang="zh-TW" dirty="0" smtClean="0"/>
              <a:t>Service Pack </a:t>
            </a:r>
            <a:r>
              <a:rPr lang="en-US" altLang="zh-TW" dirty="0"/>
              <a:t>for </a:t>
            </a:r>
            <a:r>
              <a:rPr lang="en-US" altLang="zh-TW" dirty="0" err="1" smtClean="0"/>
              <a:t>Kinetis</a:t>
            </a:r>
            <a:r>
              <a:rPr lang="en-US" altLang="zh-TW" dirty="0" smtClean="0"/>
              <a:t> </a:t>
            </a:r>
            <a:r>
              <a:rPr lang="en-US" altLang="zh-TW" dirty="0"/>
              <a:t>k60d100m</a:t>
            </a:r>
            <a:endParaRPr lang="zh-TW" altLang="en-US" dirty="0"/>
          </a:p>
        </p:txBody>
      </p:sp>
      <p:pic>
        <p:nvPicPr>
          <p:cNvPr id="37890" name="圖片 3"/>
          <p:cNvPicPr>
            <a:picLocks noChangeAspect="1"/>
          </p:cNvPicPr>
          <p:nvPr/>
        </p:nvPicPr>
        <p:blipFill>
          <a:blip r:embed="rId2"/>
          <a:srcRect l="50000" t="52628"/>
          <a:stretch>
            <a:fillRect/>
          </a:stretch>
        </p:blipFill>
        <p:spPr bwMode="auto">
          <a:xfrm>
            <a:off x="265113" y="2014538"/>
            <a:ext cx="45720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07950" y="1790700"/>
            <a:ext cx="360363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/>
              <a:t>6</a:t>
            </a:r>
            <a:endParaRPr kumimoji="0" lang="zh-TW" altLang="en-US" b="1" dirty="0"/>
          </a:p>
        </p:txBody>
      </p:sp>
      <p:pic>
        <p:nvPicPr>
          <p:cNvPr id="37892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338" y="1917700"/>
            <a:ext cx="41624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4941888" y="1790700"/>
            <a:ext cx="360362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/>
              <a:t>7</a:t>
            </a:r>
            <a:endParaRPr kumimoji="0" lang="zh-TW" altLang="en-US" b="1" dirty="0"/>
          </a:p>
        </p:txBody>
      </p:sp>
      <p:pic>
        <p:nvPicPr>
          <p:cNvPr id="37894" name="圖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797425"/>
            <a:ext cx="50577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1584325" y="4799013"/>
            <a:ext cx="358775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/>
              <a:t>8</a:t>
            </a:r>
            <a:endParaRPr kumimoji="0"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81" y="3451225"/>
            <a:ext cx="6256563" cy="655377"/>
          </a:xfrm>
          <a:prstGeom prst="rect">
            <a:avLst/>
          </a:prstGeom>
        </p:spPr>
      </p:pic>
      <p:sp>
        <p:nvSpPr>
          <p:cNvPr id="389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Update Firmware</a:t>
            </a:r>
            <a:endParaRPr lang="zh-TW" altLang="en-US" smtClean="0"/>
          </a:p>
        </p:txBody>
      </p:sp>
      <p:sp>
        <p:nvSpPr>
          <p:cNvPr id="38914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96312" cy="4525963"/>
          </a:xfrm>
        </p:spPr>
        <p:txBody>
          <a:bodyPr/>
          <a:lstStyle/>
          <a:p>
            <a:r>
              <a:rPr lang="en-US" altLang="zh-TW" dirty="0" smtClean="0"/>
              <a:t>When you first load a program to the Tower System, you need to update its firmware.</a:t>
            </a:r>
          </a:p>
          <a:p>
            <a:r>
              <a:rPr lang="en-US" altLang="zh-TW" dirty="0" smtClean="0"/>
              <a:t>Press “Debug” </a:t>
            </a:r>
            <a:r>
              <a:rPr lang="en-US" altLang="zh-TW" dirty="0" smtClean="0"/>
              <a:t>button on </a:t>
            </a:r>
            <a:r>
              <a:rPr lang="en-US" altLang="zh-TW" dirty="0" err="1" smtClean="0"/>
              <a:t>codewarrior</a:t>
            </a:r>
            <a:r>
              <a:rPr lang="en-US" altLang="zh-TW" dirty="0" smtClean="0"/>
              <a:t>, </a:t>
            </a:r>
            <a:r>
              <a:rPr lang="en-US" altLang="zh-TW" dirty="0" smtClean="0"/>
              <a:t>and you will see</a:t>
            </a:r>
            <a:endParaRPr lang="zh-TW" altLang="en-US" dirty="0" smtClean="0"/>
          </a:p>
        </p:txBody>
      </p:sp>
      <p:pic>
        <p:nvPicPr>
          <p:cNvPr id="38915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702" y="4311929"/>
            <a:ext cx="2413098" cy="25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245224" y="4679156"/>
            <a:ext cx="2808288" cy="1938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altLang="zh-TW" sz="2000" dirty="0"/>
              <a:t>Unplug USB cable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altLang="zh-TW" sz="2000" dirty="0"/>
              <a:t>Find an idle jumper and insert the 2-pin </a:t>
            </a:r>
            <a:r>
              <a:rPr kumimoji="0" lang="en-US" altLang="zh-TW" sz="2000" dirty="0" err="1"/>
              <a:t>bootloader</a:t>
            </a:r>
            <a:r>
              <a:rPr kumimoji="0" lang="en-US" altLang="zh-TW" sz="2000" dirty="0"/>
              <a:t> header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altLang="zh-TW" sz="2000" dirty="0"/>
              <a:t>Reconnect USB cable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altLang="zh-TW" sz="2000" dirty="0"/>
              <a:t>Press ”OK”</a:t>
            </a:r>
            <a:endParaRPr kumimoji="0" lang="zh-TW" altLang="en-US" sz="2000" dirty="0"/>
          </a:p>
        </p:txBody>
      </p:sp>
      <p:pic>
        <p:nvPicPr>
          <p:cNvPr id="38917" name="圖片 5"/>
          <p:cNvPicPr>
            <a:picLocks noChangeAspect="1"/>
          </p:cNvPicPr>
          <p:nvPr/>
        </p:nvPicPr>
        <p:blipFill>
          <a:blip r:embed="rId4"/>
          <a:srcRect l="11348" t="6503" r="6406"/>
          <a:stretch>
            <a:fillRect/>
          </a:stretch>
        </p:blipFill>
        <p:spPr bwMode="auto">
          <a:xfrm>
            <a:off x="3491880" y="4742419"/>
            <a:ext cx="2480687" cy="21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435599" y="6309996"/>
            <a:ext cx="360363" cy="431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8919" name="文字方塊 7"/>
          <p:cNvSpPr txBox="1">
            <a:spLocks noChangeArrowheads="1"/>
          </p:cNvSpPr>
          <p:nvPr/>
        </p:nvSpPr>
        <p:spPr bwMode="auto">
          <a:xfrm>
            <a:off x="5249067" y="5800209"/>
            <a:ext cx="73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 dirty="0">
                <a:solidFill>
                  <a:srgbClr val="FFFF00"/>
                </a:solidFill>
                <a:latin typeface="Calibri" pitchFamily="34" charset="0"/>
              </a:rPr>
              <a:t>BOOT</a:t>
            </a:r>
            <a:endParaRPr kumimoji="0" lang="zh-TW" alt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文字方塊 11"/>
          <p:cNvSpPr txBox="1"/>
          <p:nvPr/>
        </p:nvSpPr>
        <p:spPr>
          <a:xfrm>
            <a:off x="7217567" y="3082925"/>
            <a:ext cx="360363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/>
              <a:t>1</a:t>
            </a:r>
            <a:endParaRPr kumimoji="0" lang="zh-TW" altLang="en-US" b="1" dirty="0"/>
          </a:p>
        </p:txBody>
      </p:sp>
      <p:sp>
        <p:nvSpPr>
          <p:cNvPr id="11" name="文字方塊 11"/>
          <p:cNvSpPr txBox="1"/>
          <p:nvPr/>
        </p:nvSpPr>
        <p:spPr>
          <a:xfrm>
            <a:off x="271741" y="4094161"/>
            <a:ext cx="360363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/>
              <a:t>2</a:t>
            </a:r>
            <a:endParaRPr kumimoji="0"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Update Firmware</a:t>
            </a:r>
            <a:endParaRPr lang="zh-TW" altLang="en-US" smtClean="0"/>
          </a:p>
        </p:txBody>
      </p:sp>
      <p:pic>
        <p:nvPicPr>
          <p:cNvPr id="39938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14500"/>
            <a:ext cx="6448425" cy="1676400"/>
          </a:xfrm>
        </p:spPr>
      </p:pic>
      <p:sp>
        <p:nvSpPr>
          <p:cNvPr id="5" name="文字方塊 11"/>
          <p:cNvSpPr txBox="1"/>
          <p:nvPr/>
        </p:nvSpPr>
        <p:spPr>
          <a:xfrm>
            <a:off x="463550" y="1484313"/>
            <a:ext cx="360363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/>
              <a:t>2</a:t>
            </a:r>
            <a:endParaRPr kumimoji="0" lang="zh-TW" altLang="en-US" b="1" dirty="0"/>
          </a:p>
        </p:txBody>
      </p:sp>
      <p:sp>
        <p:nvSpPr>
          <p:cNvPr id="39940" name="文字方塊 5"/>
          <p:cNvSpPr txBox="1">
            <a:spLocks noChangeArrowheads="1"/>
          </p:cNvSpPr>
          <p:nvPr/>
        </p:nvSpPr>
        <p:spPr bwMode="auto">
          <a:xfrm>
            <a:off x="5364163" y="2708275"/>
            <a:ext cx="3506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>
                <a:latin typeface="Calibri" pitchFamily="34" charset="0"/>
              </a:rPr>
              <a:t>Wait for the update of firmware</a:t>
            </a:r>
            <a:endParaRPr kumimoji="0" lang="zh-TW" altLang="en-US" sz="2000">
              <a:latin typeface="Calibri" pitchFamily="34" charset="0"/>
            </a:endParaRPr>
          </a:p>
        </p:txBody>
      </p:sp>
      <p:pic>
        <p:nvPicPr>
          <p:cNvPr id="39941" name="圖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4149725"/>
            <a:ext cx="3024187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11"/>
          <p:cNvSpPr txBox="1"/>
          <p:nvPr/>
        </p:nvSpPr>
        <p:spPr>
          <a:xfrm>
            <a:off x="463550" y="3963988"/>
            <a:ext cx="360363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/>
              <a:t>3</a:t>
            </a:r>
            <a:endParaRPr kumimoji="0"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4432300" y="4581525"/>
            <a:ext cx="4460875" cy="163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altLang="zh-TW" sz="2000" dirty="0"/>
              <a:t>Unplug the USB cable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altLang="zh-TW" sz="2000" dirty="0"/>
              <a:t>Remove the jumper from the 2-pin </a:t>
            </a:r>
            <a:r>
              <a:rPr kumimoji="0" lang="en-US" altLang="zh-TW" sz="2000" dirty="0" err="1"/>
              <a:t>bootloader</a:t>
            </a:r>
            <a:r>
              <a:rPr kumimoji="0" lang="en-US" altLang="zh-TW" sz="2000" dirty="0"/>
              <a:t> header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altLang="zh-TW" sz="2000" dirty="0"/>
              <a:t>Reconnect the USB cable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altLang="zh-TW" sz="2000" dirty="0"/>
              <a:t>Press “OK”</a:t>
            </a:r>
            <a:endParaRPr kumimoji="0"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Download Software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3000" smtClean="0"/>
              <a:t>FTP : 140.114.79.15</a:t>
            </a:r>
            <a:endParaRPr lang="zh-TW" altLang="en-US" sz="3000" smtClean="0"/>
          </a:p>
          <a:p>
            <a:pPr>
              <a:lnSpc>
                <a:spcPct val="90000"/>
              </a:lnSpc>
            </a:pPr>
            <a:r>
              <a:rPr lang="en-US" altLang="zh-TW" sz="3000" smtClean="0"/>
              <a:t>account</a:t>
            </a:r>
            <a:r>
              <a:rPr lang="zh-TW" altLang="en-US" sz="3000" smtClean="0">
                <a:latin typeface="新細明體" charset="-120"/>
              </a:rPr>
              <a:t>：</a:t>
            </a:r>
            <a:r>
              <a:rPr lang="en-US" altLang="zh-TW" sz="3000" smtClean="0"/>
              <a:t> CS410100</a:t>
            </a:r>
            <a:endParaRPr lang="zh-TW" altLang="en-US" sz="3000" smtClean="0"/>
          </a:p>
          <a:p>
            <a:pPr>
              <a:lnSpc>
                <a:spcPct val="90000"/>
              </a:lnSpc>
            </a:pPr>
            <a:r>
              <a:rPr lang="en-US" altLang="zh-TW" sz="3000" smtClean="0"/>
              <a:t>Passwd </a:t>
            </a:r>
            <a:r>
              <a:rPr lang="zh-TW" altLang="en-US" sz="3000" smtClean="0">
                <a:latin typeface="新細明體" charset="-120"/>
              </a:rPr>
              <a:t>：</a:t>
            </a:r>
            <a:r>
              <a:rPr lang="en-US" altLang="zh-TW" sz="3000" smtClean="0"/>
              <a:t>emd</a:t>
            </a:r>
            <a:endParaRPr lang="zh-TW" altLang="en-US" sz="3000" smtClean="0"/>
          </a:p>
          <a:p>
            <a:pPr>
              <a:lnSpc>
                <a:spcPct val="90000"/>
              </a:lnSpc>
            </a:pPr>
            <a:r>
              <a:rPr lang="en-US" altLang="zh-TW" sz="3000" smtClean="0"/>
              <a:t>Download from : </a:t>
            </a:r>
            <a:r>
              <a:rPr lang="zh-TW" altLang="en-US" sz="3000" b="1" smtClean="0"/>
              <a:t>環境安裝 </a:t>
            </a:r>
            <a:r>
              <a:rPr lang="en-US" altLang="zh-TW" sz="3000" b="1" smtClean="0"/>
              <a:t>/ forTowerSystem</a:t>
            </a:r>
          </a:p>
          <a:p>
            <a:pPr marL="971550" lvl="1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zh-TW" sz="2600" smtClean="0"/>
              <a:t>CW_MCU_v10.2_SE.exe   </a:t>
            </a:r>
          </a:p>
          <a:p>
            <a:pPr marL="1371600" lvl="2" indent="-514350">
              <a:lnSpc>
                <a:spcPct val="90000"/>
              </a:lnSpc>
            </a:pPr>
            <a:r>
              <a:rPr lang="en-US" altLang="zh-TW" sz="2200" i="1" smtClean="0"/>
              <a:t>CodeWarrior v10.2</a:t>
            </a:r>
          </a:p>
          <a:p>
            <a:pPr marL="971550" lvl="1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zh-TW" sz="2600" smtClean="0"/>
              <a:t>FSLMQX_3.8.0_TWRK60D100M.exe</a:t>
            </a:r>
          </a:p>
          <a:p>
            <a:pPr marL="1371600" lvl="2" indent="-514350">
              <a:lnSpc>
                <a:spcPct val="90000"/>
              </a:lnSpc>
            </a:pPr>
            <a:r>
              <a:rPr lang="en-US" altLang="zh-TW" sz="2200" i="1" smtClean="0"/>
              <a:t>MQX™ RTOS 3.8.0 TWR-K60D100M</a:t>
            </a:r>
          </a:p>
          <a:p>
            <a:pPr marL="971550" lvl="1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zh-TW" sz="2600" smtClean="0"/>
              <a:t>pemicro_osbdm_osjtag_tower_toolkit</a:t>
            </a:r>
          </a:p>
          <a:p>
            <a:pPr marL="1371600" lvl="2" indent="-514350">
              <a:lnSpc>
                <a:spcPct val="90000"/>
              </a:lnSpc>
            </a:pPr>
            <a:r>
              <a:rPr lang="en-US" altLang="zh-TW" sz="2200" i="1" smtClean="0"/>
              <a:t>P&amp;E OSBDM OSJTAG Virtual Serial Toolkit</a:t>
            </a:r>
            <a:endParaRPr lang="zh-TW" alt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Tower System</a:t>
            </a:r>
            <a:endParaRPr lang="zh-TW" altLang="en-US" smtClean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27763" y="1600200"/>
            <a:ext cx="291623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You will get 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sz="2000" dirty="0" smtClean="0"/>
              <a:t>TWR-K60D100M MCU Module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sz="2000" dirty="0" smtClean="0"/>
              <a:t>TWR-ELEV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sz="2000" dirty="0" smtClean="0"/>
              <a:t>TWR-SER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sz="2000" dirty="0" smtClean="0"/>
              <a:t>TWR-MEM</a:t>
            </a:r>
            <a:endParaRPr lang="zh-TW" altLang="en-US" sz="20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1557338"/>
            <a:ext cx="60801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smtClean="0"/>
              <a:t>Development Environment &amp; RTOS</a:t>
            </a:r>
            <a:endParaRPr lang="zh-TW" altLang="en-US" sz="4000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900113" y="3357563"/>
            <a:ext cx="7416800" cy="2493962"/>
          </a:xfrm>
        </p:spPr>
        <p:txBody>
          <a:bodyPr>
            <a:normAutofit/>
          </a:bodyPr>
          <a:lstStyle/>
          <a:p>
            <a:pPr marL="514350" indent="-514350" algn="l">
              <a:buFont typeface="Arial" charset="0"/>
              <a:buAutoNum type="arabicPeriod"/>
            </a:pPr>
            <a:r>
              <a:rPr lang="en-US" altLang="zh-TW" smtClean="0">
                <a:solidFill>
                  <a:srgbClr val="595959"/>
                </a:solidFill>
              </a:rPr>
              <a:t>CodeWarrior Development Studio 10.2</a:t>
            </a:r>
          </a:p>
          <a:p>
            <a:pPr marL="514350" indent="-514350" algn="l">
              <a:buFont typeface="Arial" charset="0"/>
              <a:buAutoNum type="arabicPeriod"/>
            </a:pPr>
            <a:r>
              <a:rPr lang="en-US" altLang="zh-TW" smtClean="0">
                <a:solidFill>
                  <a:srgbClr val="595959"/>
                </a:solidFill>
              </a:rPr>
              <a:t>MQX™ RTOS 3.8.0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mtClean="0"/>
              <a:t>CodeWarrior Development Studio 10.2</a:t>
            </a:r>
            <a:endParaRPr lang="zh-TW" altLang="en-US" dirty="0"/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Go to CodeWarrior for Microcontrollers10 </a:t>
            </a:r>
          </a:p>
          <a:p>
            <a:pPr lvl="1">
              <a:buFont typeface="Arial" charset="0"/>
              <a:buNone/>
            </a:pPr>
            <a:r>
              <a:rPr lang="en-US" altLang="zh-TW" sz="2400" smtClean="0"/>
              <a:t>(</a:t>
            </a:r>
            <a:r>
              <a:rPr lang="en-US" altLang="zh-TW" sz="2400" smtClean="0">
                <a:hlinkClick r:id="rId2"/>
              </a:rPr>
              <a:t>http://www.freescale.com/webapp/sps/site/overview.jsp?code=CW_SPECIALEDITIONS</a:t>
            </a:r>
            <a:r>
              <a:rPr lang="en-US" altLang="zh-TW" sz="2400" smtClean="0"/>
              <a:t>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zh-TW" smtClean="0"/>
              <a:t>Select “Special Edition: CodeWarrior for Microcontrollers 10.2 (Eclipse, Windows hosted) ” in Getting Started section</a:t>
            </a:r>
            <a:endParaRPr lang="zh-TW" altLang="en-US" smtClean="0"/>
          </a:p>
        </p:txBody>
      </p:sp>
      <p:pic>
        <p:nvPicPr>
          <p:cNvPr id="19459" name="圖片 3" descr="I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149725"/>
            <a:ext cx="597535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文字方塊 4"/>
          <p:cNvSpPr txBox="1">
            <a:spLocks noChangeArrowheads="1"/>
          </p:cNvSpPr>
          <p:nvPr/>
        </p:nvSpPr>
        <p:spPr bwMode="auto">
          <a:xfrm>
            <a:off x="6659563" y="5157788"/>
            <a:ext cx="241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>
                <a:latin typeface="Calibri" pitchFamily="34" charset="0"/>
              </a:rPr>
              <a:t>You can download from the website or course ftp</a:t>
            </a:r>
            <a:endParaRPr kumimoji="0" lang="zh-TW" alt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MQX™ RTOS 3.8.0 TWR-K60D100M</a:t>
            </a:r>
            <a:endParaRPr lang="zh-TW" altLang="en-US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Run the self-extracting K60D100M package installer and proceed according to instructions</a:t>
            </a:r>
          </a:p>
          <a:p>
            <a:pPr lvl="1"/>
            <a:r>
              <a:rPr lang="en-US" altLang="zh-TW" smtClean="0"/>
              <a:t>The files will be installed directly into the specified folder in your PC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Simple Test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Configure the Hardware</a:t>
            </a:r>
            <a:endParaRPr lang="zh-TW" altLang="en-US" smtClean="0"/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0825" y="1557338"/>
            <a:ext cx="5400675" cy="5068887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/>
              <a:t>Install the included battery into the VBAT(RTC) battery holder.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/>
              <a:t>Connect one end of the USB cable to the PC and the other end to the power/OSJTAG mini-B connector on the TWR-K60D100M module.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/>
              <a:t>Allow the PC to automatically configure USB drivers if needed</a:t>
            </a:r>
            <a:endParaRPr lang="zh-TW" altLang="en-US" sz="28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21674"/>
          <a:stretch>
            <a:fillRect/>
          </a:stretch>
        </p:blipFill>
        <p:spPr bwMode="auto">
          <a:xfrm>
            <a:off x="5724525" y="1587500"/>
            <a:ext cx="324008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7475538" y="2781300"/>
            <a:ext cx="844550" cy="75406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Tilt the Board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267325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mtClean="0"/>
              <a:t>Tilt the board side to side to see the LEDs on D7,D8,D9 and D11 light up as it is tilted.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mtClean="0"/>
              <a:t>3-axis accelerometer demo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mtClean="0"/>
              <a:t>Hold the board flat, and touch the pads on D7,  D8, D9, D11 to toggle the LEDs.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mtClean="0"/>
              <a:t>Touch pads</a:t>
            </a:r>
            <a:endParaRPr lang="zh-TW" altLang="en-US" dirty="0"/>
          </a:p>
        </p:txBody>
      </p:sp>
      <p:pic>
        <p:nvPicPr>
          <p:cNvPr id="23555" name="圖片 3" descr="TWR-K60D100M_BDT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57" t="10394" r="17616"/>
          <a:stretch>
            <a:fillRect/>
          </a:stretch>
        </p:blipFill>
        <p:spPr bwMode="auto">
          <a:xfrm>
            <a:off x="6084888" y="1700213"/>
            <a:ext cx="237648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8027988" y="2492375"/>
            <a:ext cx="360362" cy="93662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557" name="文字方塊 5"/>
          <p:cNvSpPr txBox="1">
            <a:spLocks noChangeArrowheads="1"/>
          </p:cNvSpPr>
          <p:nvPr/>
        </p:nvSpPr>
        <p:spPr bwMode="auto">
          <a:xfrm>
            <a:off x="8445500" y="2308225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solidFill>
                  <a:srgbClr val="002060"/>
                </a:solidFill>
                <a:latin typeface="Calibri" pitchFamily="34" charset="0"/>
              </a:rPr>
              <a:t>LEDs</a:t>
            </a:r>
            <a:endParaRPr kumimoji="0" lang="zh-TW" altLang="en-US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558" name="圖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425" y="2492375"/>
            <a:ext cx="35607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837</Words>
  <Application>Microsoft Office PowerPoint</Application>
  <PresentationFormat>On-screen Show (4:3)</PresentationFormat>
  <Paragraphs>132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佈景主題</vt:lpstr>
      <vt:lpstr>LAB 9: Environment Setup for Tower System </vt:lpstr>
      <vt:lpstr>Introduction</vt:lpstr>
      <vt:lpstr>Tower System</vt:lpstr>
      <vt:lpstr>Development Environment &amp; RTOS</vt:lpstr>
      <vt:lpstr>CodeWarrior Development Studio 10.2</vt:lpstr>
      <vt:lpstr>MQX™ RTOS 3.8.0 TWR-K60D100M</vt:lpstr>
      <vt:lpstr>Simple Test</vt:lpstr>
      <vt:lpstr>Configure the Hardware</vt:lpstr>
      <vt:lpstr>Tilt the Board</vt:lpstr>
      <vt:lpstr>Play the Memory Game</vt:lpstr>
      <vt:lpstr>Set up the Tower System  and Build the MQX Libraries </vt:lpstr>
      <vt:lpstr>Setting up the Tower System</vt:lpstr>
      <vt:lpstr>Building the MQX Libraries </vt:lpstr>
      <vt:lpstr>PowerPoint Presentation</vt:lpstr>
      <vt:lpstr>PowerPoint Presentation</vt:lpstr>
      <vt:lpstr>Basic Lab</vt:lpstr>
      <vt:lpstr>Basic</vt:lpstr>
      <vt:lpstr>Additional Explanations</vt:lpstr>
      <vt:lpstr>Install Service Pack</vt:lpstr>
      <vt:lpstr>Install MCU 10.2 Service Pack for Kinetis k60d100m</vt:lpstr>
      <vt:lpstr>Install MCU 10.2 Service Pack for Kinetis k60d100m</vt:lpstr>
      <vt:lpstr>Install MCU 10.2 Service Pack for Kinetis k60d100m</vt:lpstr>
      <vt:lpstr>Install MCU 10.2 Service Pack for Kinetis k60d100m</vt:lpstr>
      <vt:lpstr>Update Firmware</vt:lpstr>
      <vt:lpstr>Update Firmware</vt:lpstr>
      <vt:lpstr>Download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7  Tower System</dc:title>
  <dc:creator>PADS</dc:creator>
  <cp:lastModifiedBy>angela</cp:lastModifiedBy>
  <cp:revision>91</cp:revision>
  <dcterms:created xsi:type="dcterms:W3CDTF">2012-08-27T06:33:58Z</dcterms:created>
  <dcterms:modified xsi:type="dcterms:W3CDTF">2012-11-25T14:23:36Z</dcterms:modified>
</cp:coreProperties>
</file>