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8" r:id="rId3"/>
    <p:sldId id="384" r:id="rId4"/>
    <p:sldId id="385" r:id="rId5"/>
    <p:sldId id="386" r:id="rId6"/>
    <p:sldId id="387" r:id="rId7"/>
    <p:sldId id="388" r:id="rId8"/>
    <p:sldId id="274" r:id="rId9"/>
    <p:sldId id="343" r:id="rId10"/>
    <p:sldId id="344" r:id="rId11"/>
  </p:sldIdLst>
  <p:sldSz cx="9144000" cy="6858000" type="letter"/>
  <p:notesSz cx="6669088" cy="9820275"/>
  <p:defaultTextStyle>
    <a:defPPr>
      <a:defRPr lang="zh-TW"/>
    </a:defPPr>
    <a:lvl1pPr algn="r" rtl="0" eaLnBrk="0" fontAlgn="base" hangingPunct="0">
      <a:spcBef>
        <a:spcPct val="0"/>
      </a:spcBef>
      <a:spcAft>
        <a:spcPct val="0"/>
      </a:spcAft>
      <a:defRPr kumimoji="1" sz="600" kern="1200">
        <a:solidFill>
          <a:srgbClr val="FAFD00"/>
        </a:solidFill>
        <a:latin typeface="Arial" charset="0"/>
        <a:ea typeface="新細明體" pitchFamily="18" charset="-120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kumimoji="1" sz="600" kern="1200">
        <a:solidFill>
          <a:srgbClr val="FAFD00"/>
        </a:solidFill>
        <a:latin typeface="Arial" charset="0"/>
        <a:ea typeface="新細明體" pitchFamily="18" charset="-120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kumimoji="1" sz="600" kern="1200">
        <a:solidFill>
          <a:srgbClr val="FAFD00"/>
        </a:solidFill>
        <a:latin typeface="Arial" charset="0"/>
        <a:ea typeface="新細明體" pitchFamily="18" charset="-120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kumimoji="1" sz="600" kern="1200">
        <a:solidFill>
          <a:srgbClr val="FAFD00"/>
        </a:solidFill>
        <a:latin typeface="Arial" charset="0"/>
        <a:ea typeface="新細明體" pitchFamily="18" charset="-120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kumimoji="1" sz="600" kern="1200">
        <a:solidFill>
          <a:srgbClr val="FAFD00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600" kern="1200">
        <a:solidFill>
          <a:srgbClr val="FAFD00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600" kern="1200">
        <a:solidFill>
          <a:srgbClr val="FAFD00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600" kern="1200">
        <a:solidFill>
          <a:srgbClr val="FAFD00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600" kern="1200">
        <a:solidFill>
          <a:srgbClr val="FAFD00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AFD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AEC5E"/>
    <a:srgbClr val="C8FEC8"/>
    <a:srgbClr val="C1CEFF"/>
    <a:srgbClr val="FAFD00"/>
    <a:srgbClr val="FF92FB"/>
    <a:srgbClr val="E60BEB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82" autoAdjust="0"/>
    <p:restoredTop sz="90929"/>
  </p:normalViewPr>
  <p:slideViewPr>
    <p:cSldViewPr>
      <p:cViewPr varScale="1">
        <p:scale>
          <a:sx n="70" d="100"/>
          <a:sy n="70" d="100"/>
        </p:scale>
        <p:origin x="-131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086" y="-102"/>
      </p:cViewPr>
      <p:guideLst>
        <p:guide orient="horz" pos="3093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-1588"/>
            <a:ext cx="2890838" cy="492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l">
              <a:defRPr sz="1000" i="1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-1588"/>
            <a:ext cx="2890838" cy="492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63BDDC27-0975-4CCB-8B0F-005EE4ABBF41}" type="datetime1">
              <a:rPr lang="zh-TW" altLang="en-US"/>
              <a:pPr>
                <a:defRPr/>
              </a:pPr>
              <a:t>2011/12/13</a:t>
            </a:fld>
            <a:endParaRPr lang="en-US" altLang="zh-TW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588" y="9329738"/>
            <a:ext cx="28908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l">
              <a:defRPr sz="1000" i="1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329738"/>
            <a:ext cx="28908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A317E50A-6623-4A92-9EA7-C325C447DF4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2898775" y="9363075"/>
            <a:ext cx="86995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71438" tIns="36512" rIns="71438" bIns="36512">
            <a:spAutoFit/>
          </a:bodyPr>
          <a:lstStyle/>
          <a:p>
            <a:pPr algn="ctr" defTabSz="715963">
              <a:lnSpc>
                <a:spcPct val="90000"/>
              </a:lnSpc>
              <a:defRPr/>
            </a:pPr>
            <a:r>
              <a:rPr lang="en-US" altLang="zh-TW" sz="1000">
                <a:solidFill>
                  <a:schemeClr val="tx1"/>
                </a:solidFill>
              </a:rPr>
              <a:t>Page </a:t>
            </a:r>
            <a:fld id="{930D2A29-0FBE-4743-93DA-674D26F7ED09}" type="slidenum">
              <a:rPr lang="en-US" altLang="zh-TW" sz="1000">
                <a:solidFill>
                  <a:schemeClr val="tx1"/>
                </a:solidFill>
              </a:rPr>
              <a:pPr algn="ctr" defTabSz="715963">
                <a:lnSpc>
                  <a:spcPct val="90000"/>
                </a:lnSpc>
                <a:defRPr/>
              </a:pPr>
              <a:t>‹#›</a:t>
            </a:fld>
            <a:endParaRPr lang="en-US" altLang="zh-TW" sz="1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9354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-1588"/>
            <a:ext cx="2890838" cy="492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l" defTabSz="762000" eaLnBrk="1" hangingPunct="1">
              <a:defRPr sz="100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-1588"/>
            <a:ext cx="2890838" cy="492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 eaLnBrk="1" hangingPunct="1">
              <a:defRPr sz="100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B9C79AB4-78AA-4D46-92FE-DB1594B679F2}" type="datetime1">
              <a:rPr lang="zh-TW" altLang="en-US"/>
              <a:pPr>
                <a:defRPr/>
              </a:pPr>
              <a:t>2011/12/13</a:t>
            </a:fld>
            <a:endParaRPr lang="en-US" altLang="zh-TW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1588" y="9329738"/>
            <a:ext cx="28908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l" defTabSz="762000" eaLnBrk="1" hangingPunct="1">
              <a:defRPr sz="100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29738"/>
            <a:ext cx="28908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 eaLnBrk="1" hangingPunct="1">
              <a:defRPr sz="100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4EC5FCF3-3946-4E5E-A214-456DCC5087C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2898775" y="9363075"/>
            <a:ext cx="86995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71438" tIns="36512" rIns="71438" bIns="36512">
            <a:spAutoFit/>
          </a:bodyPr>
          <a:lstStyle/>
          <a:p>
            <a:pPr algn="ctr" defTabSz="715963">
              <a:lnSpc>
                <a:spcPct val="90000"/>
              </a:lnSpc>
              <a:defRPr/>
            </a:pPr>
            <a:r>
              <a:rPr lang="en-US" altLang="zh-TW" sz="1000">
                <a:solidFill>
                  <a:schemeClr val="tx1"/>
                </a:solidFill>
              </a:rPr>
              <a:t>Page </a:t>
            </a:r>
            <a:fld id="{B0C68E57-3AEA-4260-8444-84AE7B465A2E}" type="slidenum">
              <a:rPr lang="en-US" altLang="zh-TW" sz="1000">
                <a:solidFill>
                  <a:schemeClr val="tx1"/>
                </a:solidFill>
              </a:rPr>
              <a:pPr algn="ctr" defTabSz="715963">
                <a:lnSpc>
                  <a:spcPct val="90000"/>
                </a:lnSpc>
                <a:defRPr/>
              </a:pPr>
              <a:t>‹#›</a:t>
            </a:fld>
            <a:endParaRPr lang="en-US" altLang="zh-TW" sz="1000">
              <a:solidFill>
                <a:schemeClr val="tx1"/>
              </a:solidFill>
            </a:endParaRPr>
          </a:p>
        </p:txBody>
      </p:sp>
      <p:sp>
        <p:nvSpPr>
          <p:cNvPr id="11271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7888" y="738188"/>
            <a:ext cx="4911725" cy="36814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64075"/>
            <a:ext cx="48895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 smtClean="0"/>
              <a:t>Body Text</a:t>
            </a:r>
          </a:p>
          <a:p>
            <a:pPr lvl="1"/>
            <a:r>
              <a:rPr lang="en-US" altLang="zh-TW" noProof="0" smtClean="0"/>
              <a:t>Second Level</a:t>
            </a:r>
          </a:p>
          <a:p>
            <a:pPr lvl="2"/>
            <a:r>
              <a:rPr lang="en-US" altLang="zh-TW" noProof="0" smtClean="0"/>
              <a:t>Third Level</a:t>
            </a:r>
          </a:p>
          <a:p>
            <a:pPr lvl="3"/>
            <a:r>
              <a:rPr lang="en-US" altLang="zh-TW" noProof="0" smtClean="0"/>
              <a:t>Fourth Level</a:t>
            </a:r>
          </a:p>
          <a:p>
            <a:pPr lvl="4"/>
            <a:r>
              <a:rPr lang="en-US" altLang="zh-TW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7972871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754063" rtl="0" eaLnBrk="0" fontAlgn="base" hangingPunct="0">
      <a:lnSpc>
        <a:spcPct val="12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376238" algn="l" defTabSz="754063" rtl="0" eaLnBrk="0" fontAlgn="base" hangingPunct="0">
      <a:lnSpc>
        <a:spcPct val="12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754063" algn="l" defTabSz="754063" rtl="0" eaLnBrk="0" fontAlgn="base" hangingPunct="0">
      <a:lnSpc>
        <a:spcPct val="12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130300" algn="l" defTabSz="754063" rtl="0" eaLnBrk="0" fontAlgn="base" hangingPunct="0">
      <a:lnSpc>
        <a:spcPct val="12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508125" algn="l" defTabSz="754063" rtl="0" eaLnBrk="0" fontAlgn="base" hangingPunct="0">
      <a:lnSpc>
        <a:spcPct val="12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283ED451-E5B2-4BE9-B48C-A60E10BCF638}" type="datetime1">
              <a:rPr lang="zh-TW" altLang="en-US" smtClean="0"/>
              <a:pPr/>
              <a:t>2011/12/13</a:t>
            </a:fld>
            <a:endParaRPr lang="en-US" altLang="zh-TW" smtClean="0"/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CD786-9097-4CF6-B990-41850E294336}" type="slidenum">
              <a:rPr lang="en-US" altLang="zh-TW" smtClean="0"/>
              <a:pPr/>
              <a:t>1</a:t>
            </a:fld>
            <a:endParaRPr lang="en-US" altLang="zh-TW" smtClean="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zh-TW" smtClean="0"/>
              <a:t>...</a:t>
            </a:r>
          </a:p>
          <a:p>
            <a:r>
              <a:rPr lang="en-US" altLang="zh-TW" smtClean="0"/>
              <a:t>In this talk, we are going to apply two neural network controller design techniques to fuzzy controllers, and construct the so-called on-line adaptive neuro-fuzzy controllers for nonlinear control systems. We are going to use MATLAB, SIMULINK and Handle Graphics to demonstrate the concept. So you can also get a preview of some of the features of the Fuzzy Logic Toolbox, or FLT, version 2.</a:t>
            </a:r>
          </a:p>
        </p:txBody>
      </p:sp>
      <p:sp>
        <p:nvSpPr>
          <p:cNvPr id="1229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9475" y="738188"/>
            <a:ext cx="4908550" cy="3681412"/>
          </a:xfrm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9DB992B-16CB-4F91-B0E3-ACAA62C85A76}" type="datetime1">
              <a:rPr lang="zh-TW" altLang="en-US" smtClean="0"/>
              <a:pPr/>
              <a:t>2011/12/13</a:t>
            </a:fld>
            <a:endParaRPr lang="en-US" altLang="zh-TW" smtClean="0"/>
          </a:p>
        </p:txBody>
      </p:sp>
      <p:sp>
        <p:nvSpPr>
          <p:cNvPr id="1843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9D7E18-424F-40A5-8F07-74D69D24F272}" type="slidenum">
              <a:rPr lang="en-US" altLang="zh-TW" smtClean="0"/>
              <a:pPr/>
              <a:t>10</a:t>
            </a:fld>
            <a:endParaRPr lang="en-US" altLang="zh-TW" smtClean="0"/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9475" y="738188"/>
            <a:ext cx="4908550" cy="3681412"/>
          </a:xfrm>
          <a:ln cap="flat"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zh-TW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DB5A3C3D-B25C-4FCC-A079-F3C71840AC68}" type="datetime1">
              <a:rPr lang="zh-TW" altLang="en-US" smtClean="0"/>
              <a:pPr/>
              <a:t>2011/12/13</a:t>
            </a:fld>
            <a:endParaRPr lang="en-US" altLang="zh-TW" smtClean="0"/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20172C-6367-4E0F-A4D2-C147F1A629F3}" type="slidenum">
              <a:rPr lang="en-US" altLang="zh-TW" smtClean="0"/>
              <a:pPr/>
              <a:t>2</a:t>
            </a:fld>
            <a:endParaRPr lang="en-US" altLang="zh-TW" smtClean="0"/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9475" y="738188"/>
            <a:ext cx="4908550" cy="3681412"/>
          </a:xfrm>
          <a:ln cap="flat"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zh-TW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DB5A3C3D-B25C-4FCC-A079-F3C71840AC68}" type="datetime1">
              <a:rPr lang="zh-TW" altLang="en-US" smtClean="0"/>
              <a:pPr/>
              <a:t>2011/12/13</a:t>
            </a:fld>
            <a:endParaRPr lang="en-US" altLang="zh-TW" smtClean="0"/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20172C-6367-4E0F-A4D2-C147F1A629F3}" type="slidenum">
              <a:rPr lang="en-US" altLang="zh-TW" smtClean="0"/>
              <a:pPr/>
              <a:t>3</a:t>
            </a:fld>
            <a:endParaRPr lang="en-US" altLang="zh-TW" smtClean="0"/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9475" y="738188"/>
            <a:ext cx="4908550" cy="3681412"/>
          </a:xfrm>
          <a:ln cap="flat"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zh-TW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DB5A3C3D-B25C-4FCC-A079-F3C71840AC68}" type="datetime1">
              <a:rPr lang="zh-TW" altLang="en-US" smtClean="0"/>
              <a:pPr/>
              <a:t>2011/12/13</a:t>
            </a:fld>
            <a:endParaRPr lang="en-US" altLang="zh-TW" smtClean="0"/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20172C-6367-4E0F-A4D2-C147F1A629F3}" type="slidenum">
              <a:rPr lang="en-US" altLang="zh-TW" smtClean="0"/>
              <a:pPr/>
              <a:t>4</a:t>
            </a:fld>
            <a:endParaRPr lang="en-US" altLang="zh-TW" smtClean="0"/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9475" y="738188"/>
            <a:ext cx="4908550" cy="3681412"/>
          </a:xfrm>
          <a:ln cap="flat"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zh-TW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DB5A3C3D-B25C-4FCC-A079-F3C71840AC68}" type="datetime1">
              <a:rPr lang="zh-TW" altLang="en-US" smtClean="0"/>
              <a:pPr/>
              <a:t>2011/12/13</a:t>
            </a:fld>
            <a:endParaRPr lang="en-US" altLang="zh-TW" smtClean="0"/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20172C-6367-4E0F-A4D2-C147F1A629F3}" type="slidenum">
              <a:rPr lang="en-US" altLang="zh-TW" smtClean="0"/>
              <a:pPr/>
              <a:t>5</a:t>
            </a:fld>
            <a:endParaRPr lang="en-US" altLang="zh-TW" smtClean="0"/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9475" y="738188"/>
            <a:ext cx="4908550" cy="3681412"/>
          </a:xfrm>
          <a:ln cap="flat"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zh-TW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DB5A3C3D-B25C-4FCC-A079-F3C71840AC68}" type="datetime1">
              <a:rPr lang="zh-TW" altLang="en-US" smtClean="0"/>
              <a:pPr/>
              <a:t>2011/12/13</a:t>
            </a:fld>
            <a:endParaRPr lang="en-US" altLang="zh-TW" smtClean="0"/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20172C-6367-4E0F-A4D2-C147F1A629F3}" type="slidenum">
              <a:rPr lang="en-US" altLang="zh-TW" smtClean="0"/>
              <a:pPr/>
              <a:t>6</a:t>
            </a:fld>
            <a:endParaRPr lang="en-US" altLang="zh-TW" smtClean="0"/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9475" y="738188"/>
            <a:ext cx="4908550" cy="3681412"/>
          </a:xfrm>
          <a:ln cap="flat"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zh-TW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DB5A3C3D-B25C-4FCC-A079-F3C71840AC68}" type="datetime1">
              <a:rPr lang="zh-TW" altLang="en-US" smtClean="0"/>
              <a:pPr/>
              <a:t>2011/12/13</a:t>
            </a:fld>
            <a:endParaRPr lang="en-US" altLang="zh-TW" smtClean="0"/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20172C-6367-4E0F-A4D2-C147F1A629F3}" type="slidenum">
              <a:rPr lang="en-US" altLang="zh-TW" smtClean="0"/>
              <a:pPr/>
              <a:t>7</a:t>
            </a:fld>
            <a:endParaRPr lang="en-US" altLang="zh-TW" smtClean="0"/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9475" y="738188"/>
            <a:ext cx="4908550" cy="3681412"/>
          </a:xfrm>
          <a:ln cap="flat"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zh-TW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5F41C9B-E2D0-49B3-B967-687E1FDDFC95}" type="datetime1">
              <a:rPr lang="zh-TW" altLang="en-US" smtClean="0"/>
              <a:pPr/>
              <a:t>2011/12/13</a:t>
            </a:fld>
            <a:endParaRPr lang="en-US" altLang="zh-TW" smtClean="0"/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1A6688-3BFE-452E-9F8B-7BF4C0BD779C}" type="slidenum">
              <a:rPr lang="en-US" altLang="zh-TW" smtClean="0"/>
              <a:pPr/>
              <a:t>8</a:t>
            </a:fld>
            <a:endParaRPr lang="en-US" altLang="zh-TW" smtClean="0"/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9475" y="738188"/>
            <a:ext cx="4908550" cy="3681412"/>
          </a:xfrm>
          <a:ln cap="flat"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zh-TW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AFCB6E65-46FC-4B84-90AC-B424056F447E}" type="datetime1">
              <a:rPr lang="zh-TW" altLang="en-US" smtClean="0"/>
              <a:pPr/>
              <a:t>2011/12/13</a:t>
            </a:fld>
            <a:endParaRPr lang="en-US" altLang="zh-TW" smtClean="0"/>
          </a:p>
        </p:txBody>
      </p:sp>
      <p:sp>
        <p:nvSpPr>
          <p:cNvPr id="16387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FBF778-D2F3-4F72-A99B-ED56C233773B}" type="slidenum">
              <a:rPr lang="en-US" altLang="zh-TW" smtClean="0"/>
              <a:pPr/>
              <a:t>9</a:t>
            </a:fld>
            <a:endParaRPr lang="en-US" altLang="zh-TW" smtClean="0"/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9475" y="738188"/>
            <a:ext cx="4908550" cy="3681412"/>
          </a:xfrm>
          <a:ln cap="flat"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zh-TW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1A99A-9E7E-408F-AF26-CEE87277BA5C}" type="datetime1">
              <a:rPr lang="zh-TW" altLang="en-US"/>
              <a:pPr>
                <a:defRPr/>
              </a:pPr>
              <a:t>2011/12/13</a:t>
            </a:fld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 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A4A79-81AE-4DB1-B55C-568B40F72C9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18E71-EB23-45F3-8D88-B0E67CD5D99F}" type="datetime1">
              <a:rPr lang="zh-TW" altLang="en-US"/>
              <a:pPr>
                <a:defRPr/>
              </a:pPr>
              <a:t>2011/12/13</a:t>
            </a:fld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 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0F59B-76CF-41AD-A7DC-9252BF66BFB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72275" y="666750"/>
            <a:ext cx="1914525" cy="54800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028700" y="666750"/>
            <a:ext cx="5591175" cy="54800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BF805-F6EA-4683-85D6-4E63873BC164}" type="datetime1">
              <a:rPr lang="zh-TW" altLang="en-US"/>
              <a:pPr>
                <a:defRPr/>
              </a:pPr>
              <a:t>2011/12/13</a:t>
            </a:fld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 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A47B2-65BE-4FAD-A388-815C5DC433B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28700" y="666750"/>
            <a:ext cx="7607300" cy="8080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1028700" y="1689100"/>
            <a:ext cx="7658100" cy="4457700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B2D35-ACC1-4F01-B6E0-D71846F8C33E}" type="datetime1">
              <a:rPr lang="zh-TW" altLang="en-US"/>
              <a:pPr>
                <a:defRPr/>
              </a:pPr>
              <a:t>2011/12/13</a:t>
            </a:fld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 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5A60F-1B4D-4457-92FB-869D3F1DE1F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0915A-FA2C-479B-B0CA-3EC4C50BE3EB}" type="datetime1">
              <a:rPr lang="zh-TW" altLang="en-US"/>
              <a:pPr>
                <a:defRPr/>
              </a:pPr>
              <a:t>2011/12/13</a:t>
            </a:fld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 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050A69-23B8-4BCE-B818-AD89316483B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E3511-238C-4EDC-9549-FC8B8B5BDD21}" type="datetime1">
              <a:rPr lang="zh-TW" altLang="en-US"/>
              <a:pPr>
                <a:defRPr/>
              </a:pPr>
              <a:t>2011/12/13</a:t>
            </a:fld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 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99EF6-2687-432B-869A-67BDE1FBB9E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28700" y="1689100"/>
            <a:ext cx="3752850" cy="4457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33950" y="1689100"/>
            <a:ext cx="3752850" cy="4457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10D2E-DA43-4D8C-8A00-44C3425580D9}" type="datetime1">
              <a:rPr lang="zh-TW" altLang="en-US"/>
              <a:pPr>
                <a:defRPr/>
              </a:pPr>
              <a:t>2011/12/13</a:t>
            </a:fld>
            <a:endParaRPr lang="en-US" altLang="zh-TW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 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FDEC8-6CF8-4326-84F7-557119883E5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792248-F189-4447-A7AA-62E0A2495B66}" type="datetime1">
              <a:rPr lang="zh-TW" altLang="en-US"/>
              <a:pPr>
                <a:defRPr/>
              </a:pPr>
              <a:t>2011/12/13</a:t>
            </a:fld>
            <a:endParaRPr lang="en-US" altLang="zh-TW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 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ABB24-0927-43F9-A99E-73D091090DB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CB3D78-7DA1-4050-93EC-EF943AABA269}" type="datetime1">
              <a:rPr lang="zh-TW" altLang="en-US"/>
              <a:pPr>
                <a:defRPr/>
              </a:pPr>
              <a:t>2011/12/13</a:t>
            </a:fld>
            <a:endParaRPr lang="en-US" altLang="zh-TW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 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E2C03-A601-4D57-9FF1-A00B41864A7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311E6-F449-4FFD-A52A-539DC521A7C6}" type="datetime1">
              <a:rPr lang="zh-TW" altLang="en-US"/>
              <a:pPr>
                <a:defRPr/>
              </a:pPr>
              <a:t>2011/12/13</a:t>
            </a:fld>
            <a:endParaRPr lang="en-US" altLang="zh-TW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 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3B0BA-1CCB-415C-8509-040576B15BD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A29C83-339E-4D14-9FFF-5E2386C02462}" type="datetime1">
              <a:rPr lang="zh-TW" altLang="en-US"/>
              <a:pPr>
                <a:defRPr/>
              </a:pPr>
              <a:t>2011/12/13</a:t>
            </a:fld>
            <a:endParaRPr lang="en-US" altLang="zh-TW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 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0700F-F5CA-4C3E-9CBA-3DE6BAD6C45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FE56D-9F32-46EE-9069-C05976F9DD2C}" type="datetime1">
              <a:rPr lang="zh-TW" altLang="en-US"/>
              <a:pPr>
                <a:defRPr/>
              </a:pPr>
              <a:t>2011/12/13</a:t>
            </a:fld>
            <a:endParaRPr lang="en-US" altLang="zh-TW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 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AD735-8A79-44A4-8368-CD8984F74FA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98719B28-6019-464D-BE4B-D02A6F007EC0}" type="datetime1">
              <a:rPr lang="zh-TW" altLang="en-US"/>
              <a:pPr>
                <a:defRPr/>
              </a:pPr>
              <a:t>2011/12/13</a:t>
            </a:fld>
            <a:endParaRPr lang="en-US" altLang="zh-TW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altLang="zh-TW"/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5768DC5F-9DCD-4506-BD72-12578F607DE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533400" cy="1371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TW" altLang="en-US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546100" y="1371600"/>
            <a:ext cx="802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zh-TW" alt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028700" y="666750"/>
            <a:ext cx="7607300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Slide Title looks like this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1689100"/>
            <a:ext cx="76581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Level 1 type to look like this</a:t>
            </a:r>
          </a:p>
          <a:p>
            <a:pPr lvl="1"/>
            <a:r>
              <a:rPr lang="en-US" altLang="zh-TW" smtClean="0"/>
              <a:t>Second Level type specs</a:t>
            </a:r>
          </a:p>
          <a:p>
            <a:pPr lvl="2"/>
            <a:r>
              <a:rPr lang="en-US" altLang="zh-TW" smtClean="0"/>
              <a:t>Third level type specs</a:t>
            </a: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8750300" y="0"/>
            <a:ext cx="381000" cy="381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TW" altLang="en-US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546100" y="12700"/>
            <a:ext cx="0" cy="6832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zh-TW" altLang="en-US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 flipH="1">
            <a:off x="12700" y="1371600"/>
            <a:ext cx="52070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zh-TW" altLang="en-U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1011238" y="128588"/>
            <a:ext cx="3321422" cy="36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>
              <a:defRPr/>
            </a:pPr>
            <a:r>
              <a:rPr lang="en-US" altLang="zh-TW" sz="1800" b="1" dirty="0" smtClean="0">
                <a:solidFill>
                  <a:schemeClr val="tx2"/>
                </a:solidFill>
                <a:latin typeface="Courier New" pitchFamily="49" charset="0"/>
              </a:rPr>
              <a:t>2010  </a:t>
            </a:r>
            <a:r>
              <a:rPr lang="en-US" altLang="zh-TW" sz="1800" b="1" dirty="0" smtClean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Scientific Computing</a:t>
            </a:r>
            <a:endParaRPr lang="zh-TW" altLang="en-US" sz="1800" b="1" dirty="0">
              <a:solidFill>
                <a:srgbClr val="FFFFFF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95250" y="6443663"/>
            <a:ext cx="33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fld id="{D25E1117-B2C6-4833-9EE8-CA4020FDAAAE}" type="slidenum">
              <a:rPr lang="en-US" altLang="zh-TW" sz="1000" b="1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altLang="zh-TW" sz="1000" b="1">
              <a:solidFill>
                <a:schemeClr val="bg1"/>
              </a:solidFill>
            </a:endParaRPr>
          </a:p>
        </p:txBody>
      </p:sp>
      <p:sp>
        <p:nvSpPr>
          <p:cNvPr id="1038" name="Arc 14"/>
          <p:cNvSpPr>
            <a:spLocks/>
          </p:cNvSpPr>
          <p:nvPr/>
        </p:nvSpPr>
        <p:spPr bwMode="auto">
          <a:xfrm>
            <a:off x="14288" y="14288"/>
            <a:ext cx="533400" cy="1371600"/>
          </a:xfrm>
          <a:custGeom>
            <a:avLst/>
            <a:gdLst>
              <a:gd name="G0" fmla="+- 21598 0 0"/>
              <a:gd name="G1" fmla="+- 21600 0 0"/>
              <a:gd name="G2" fmla="+- 21600 0 0"/>
              <a:gd name="T0" fmla="*/ 0 w 21598"/>
              <a:gd name="T1" fmla="*/ 21325 h 21600"/>
              <a:gd name="T2" fmla="*/ 21534 w 21598"/>
              <a:gd name="T3" fmla="*/ 0 h 21600"/>
              <a:gd name="T4" fmla="*/ 21598 w 2159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98" h="21600" fill="none" extrusionOk="0">
                <a:moveTo>
                  <a:pt x="-1" y="21324"/>
                </a:moveTo>
                <a:cubicBezTo>
                  <a:pt x="149" y="9528"/>
                  <a:pt x="9736" y="35"/>
                  <a:pt x="21534" y="0"/>
                </a:cubicBezTo>
              </a:path>
              <a:path w="21598" h="21600" stroke="0" extrusionOk="0">
                <a:moveTo>
                  <a:pt x="-1" y="21324"/>
                </a:moveTo>
                <a:cubicBezTo>
                  <a:pt x="149" y="9528"/>
                  <a:pt x="9736" y="35"/>
                  <a:pt x="21534" y="0"/>
                </a:cubicBezTo>
                <a:lnTo>
                  <a:pt x="21598" y="21600"/>
                </a:lnTo>
                <a:close/>
              </a:path>
            </a:pathLst>
          </a:custGeom>
          <a:noFill/>
          <a:ln w="25400" cap="rnd">
            <a:solidFill>
              <a:srgbClr val="FFFFFF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kumimoji="1" sz="3400" b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kumimoji="1" sz="3400" b="1">
          <a:solidFill>
            <a:srgbClr val="FFFFFF"/>
          </a:solidFill>
          <a:latin typeface="Arial" charset="0"/>
          <a:ea typeface="新細明體" pitchFamily="18" charset="-12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kumimoji="1" sz="3400" b="1">
          <a:solidFill>
            <a:srgbClr val="FFFFFF"/>
          </a:solidFill>
          <a:latin typeface="Arial" charset="0"/>
          <a:ea typeface="新細明體" pitchFamily="18" charset="-12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kumimoji="1" sz="3400" b="1">
          <a:solidFill>
            <a:srgbClr val="FFFFFF"/>
          </a:solidFill>
          <a:latin typeface="Arial" charset="0"/>
          <a:ea typeface="新細明體" pitchFamily="18" charset="-12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kumimoji="1" sz="3400" b="1">
          <a:solidFill>
            <a:srgbClr val="FFFFFF"/>
          </a:solidFill>
          <a:latin typeface="Arial" charset="0"/>
          <a:ea typeface="新細明體" pitchFamily="18" charset="-120"/>
        </a:defRPr>
      </a:lvl5pPr>
      <a:lvl6pPr marL="457200"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kumimoji="1" sz="3400" b="1">
          <a:solidFill>
            <a:srgbClr val="FFFFFF"/>
          </a:solidFill>
          <a:latin typeface="Arial" charset="0"/>
          <a:ea typeface="新細明體" pitchFamily="18" charset="-120"/>
        </a:defRPr>
      </a:lvl6pPr>
      <a:lvl7pPr marL="914400"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kumimoji="1" sz="3400" b="1">
          <a:solidFill>
            <a:srgbClr val="FFFFFF"/>
          </a:solidFill>
          <a:latin typeface="Arial" charset="0"/>
          <a:ea typeface="新細明體" pitchFamily="18" charset="-120"/>
        </a:defRPr>
      </a:lvl7pPr>
      <a:lvl8pPr marL="1371600"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kumimoji="1" sz="3400" b="1">
          <a:solidFill>
            <a:srgbClr val="FFFFFF"/>
          </a:solidFill>
          <a:latin typeface="Arial" charset="0"/>
          <a:ea typeface="新細明體" pitchFamily="18" charset="-120"/>
        </a:defRPr>
      </a:lvl8pPr>
      <a:lvl9pPr marL="1828800"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kumimoji="1" sz="3400" b="1">
          <a:solidFill>
            <a:srgbClr val="FFFFFF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lnSpc>
          <a:spcPct val="93000"/>
        </a:lnSpc>
        <a:spcBef>
          <a:spcPct val="30000"/>
        </a:spcBef>
        <a:spcAft>
          <a:spcPct val="0"/>
        </a:spcAft>
        <a:defRPr kumimoji="1" sz="2600" b="1">
          <a:solidFill>
            <a:srgbClr val="FDFF3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87000"/>
        </a:lnSpc>
        <a:spcBef>
          <a:spcPct val="30000"/>
        </a:spcBef>
        <a:spcAft>
          <a:spcPct val="0"/>
        </a:spcAft>
        <a:buChar char="•"/>
        <a:defRPr kumimoji="1" sz="2200" b="1">
          <a:solidFill>
            <a:srgbClr val="FDFF31"/>
          </a:solidFill>
          <a:latin typeface="+mn-lt"/>
          <a:ea typeface="+mn-ea"/>
        </a:defRPr>
      </a:lvl2pPr>
      <a:lvl3pPr marL="1143000" indent="-228600" algn="l" rtl="0" eaLnBrk="0" fontAlgn="base" hangingPunct="0">
        <a:lnSpc>
          <a:spcPct val="87000"/>
        </a:lnSpc>
        <a:spcBef>
          <a:spcPct val="30000"/>
        </a:spcBef>
        <a:spcAft>
          <a:spcPct val="0"/>
        </a:spcAft>
        <a:buChar char="-"/>
        <a:defRPr kumimoji="1" sz="2200">
          <a:solidFill>
            <a:srgbClr val="FDFF3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Times New Roman" pitchFamily="18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3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533400" cy="990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1219200"/>
            <a:ext cx="7924800" cy="3149600"/>
          </a:xfrm>
        </p:spPr>
        <p:txBody>
          <a:bodyPr/>
          <a:lstStyle/>
          <a:p>
            <a:pPr algn="ctr">
              <a:lnSpc>
                <a:spcPct val="105000"/>
              </a:lnSpc>
              <a:defRPr/>
            </a:pPr>
            <a:r>
              <a:rPr lang="en-US" altLang="zh-TW" sz="3600" i="1" dirty="0" smtClean="0"/>
              <a:t>Principal Component Analysis</a:t>
            </a:r>
            <a:br>
              <a:rPr lang="en-US" altLang="zh-TW" sz="3600" i="1" dirty="0" smtClean="0"/>
            </a:br>
            <a:r>
              <a:rPr lang="en-US" altLang="zh-TW" sz="3600" i="1" dirty="0" smtClean="0"/>
              <a:t>(PCA)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44600" y="4064000"/>
            <a:ext cx="7150100" cy="1295400"/>
          </a:xfrm>
        </p:spPr>
        <p:txBody>
          <a:bodyPr/>
          <a:lstStyle/>
          <a:p>
            <a:pPr marL="0" indent="0" algn="ctr">
              <a:lnSpc>
                <a:spcPct val="95000"/>
              </a:lnSpc>
              <a:defRPr/>
            </a:pPr>
            <a:r>
              <a:rPr lang="en-US" altLang="zh-TW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J.-S. Roger Jang  </a:t>
            </a:r>
            <a:r>
              <a:rPr lang="en-US" altLang="zh-TW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zh-TW" altLang="en-US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張智星</a:t>
            </a:r>
            <a:r>
              <a:rPr lang="en-US" altLang="zh-TW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endParaRPr lang="en-US" altLang="zh-TW" i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ctr">
              <a:lnSpc>
                <a:spcPct val="95000"/>
              </a:lnSpc>
              <a:defRPr/>
            </a:pPr>
            <a:r>
              <a:rPr lang="en-US" altLang="zh-TW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CS Dept., </a:t>
            </a:r>
            <a:r>
              <a:rPr lang="en-US" altLang="zh-TW" i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Tsing</a:t>
            </a:r>
            <a:r>
              <a:rPr lang="en-US" altLang="zh-TW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zh-TW" i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Hua</a:t>
            </a:r>
            <a:r>
              <a:rPr lang="en-US" altLang="zh-TW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Univ., Taiwan</a:t>
            </a:r>
          </a:p>
          <a:p>
            <a:pPr marL="0" indent="0" algn="ctr">
              <a:lnSpc>
                <a:spcPct val="95000"/>
              </a:lnSpc>
              <a:defRPr/>
            </a:pPr>
            <a:r>
              <a:rPr lang="en-US" altLang="zh-TW" sz="2000" i="1" dirty="0" smtClean="0">
                <a:solidFill>
                  <a:srgbClr val="C8FEC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http://mirlab.org/jang</a:t>
            </a:r>
          </a:p>
          <a:p>
            <a:pPr marL="0" indent="0" algn="ctr">
              <a:lnSpc>
                <a:spcPct val="95000"/>
              </a:lnSpc>
              <a:defRPr/>
            </a:pPr>
            <a:r>
              <a:rPr lang="en-US" altLang="zh-TW" sz="2000" i="1" dirty="0" smtClean="0">
                <a:solidFill>
                  <a:srgbClr val="C8FEC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jang@mirlab.org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8750300" y="0"/>
            <a:ext cx="381000" cy="381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558800" y="12700"/>
            <a:ext cx="0" cy="6832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495300" y="990600"/>
            <a:ext cx="8636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 flipH="1">
            <a:off x="12700" y="990600"/>
            <a:ext cx="52070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057" name="Arc 9"/>
          <p:cNvSpPr>
            <a:spLocks/>
          </p:cNvSpPr>
          <p:nvPr/>
        </p:nvSpPr>
        <p:spPr bwMode="auto">
          <a:xfrm>
            <a:off x="14288" y="14288"/>
            <a:ext cx="533400" cy="990600"/>
          </a:xfrm>
          <a:custGeom>
            <a:avLst/>
            <a:gdLst>
              <a:gd name="T0" fmla="*/ 0 w 21596"/>
              <a:gd name="T1" fmla="*/ 2147483647 h 21600"/>
              <a:gd name="T2" fmla="*/ 2147483647 w 21596"/>
              <a:gd name="T3" fmla="*/ 0 h 21600"/>
              <a:gd name="T4" fmla="*/ 2147483647 w 21596"/>
              <a:gd name="T5" fmla="*/ 2147483647 h 21600"/>
              <a:gd name="T6" fmla="*/ 0 60000 65536"/>
              <a:gd name="T7" fmla="*/ 0 60000 65536"/>
              <a:gd name="T8" fmla="*/ 0 60000 65536"/>
              <a:gd name="T9" fmla="*/ 0 w 21596"/>
              <a:gd name="T10" fmla="*/ 0 h 21600"/>
              <a:gd name="T11" fmla="*/ 21596 w 2159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96" h="21600" fill="none" extrusionOk="0">
                <a:moveTo>
                  <a:pt x="-1" y="21184"/>
                </a:moveTo>
                <a:cubicBezTo>
                  <a:pt x="225" y="9444"/>
                  <a:pt x="9789" y="34"/>
                  <a:pt x="21532" y="0"/>
                </a:cubicBezTo>
              </a:path>
              <a:path w="21596" h="21600" stroke="0" extrusionOk="0">
                <a:moveTo>
                  <a:pt x="-1" y="21184"/>
                </a:moveTo>
                <a:cubicBezTo>
                  <a:pt x="225" y="9444"/>
                  <a:pt x="9789" y="34"/>
                  <a:pt x="21532" y="0"/>
                </a:cubicBezTo>
                <a:lnTo>
                  <a:pt x="21596" y="21600"/>
                </a:lnTo>
                <a:close/>
              </a:path>
            </a:pathLst>
          </a:custGeom>
          <a:noFill/>
          <a:ln w="25400" cap="rnd">
            <a:solidFill>
              <a:srgbClr val="FFFFFF"/>
            </a:solidFill>
            <a:prstDash val="sysDot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1011238" y="128588"/>
            <a:ext cx="3321422" cy="36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zh-TW" sz="1800" b="1" dirty="0" smtClean="0">
                <a:solidFill>
                  <a:schemeClr val="tx2"/>
                </a:solidFill>
                <a:latin typeface="Courier New" pitchFamily="49" charset="0"/>
              </a:rPr>
              <a:t>2010  </a:t>
            </a:r>
            <a:r>
              <a:rPr lang="en-US" altLang="zh-TW" sz="1800" b="1" dirty="0" smtClean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Scientific Computing</a:t>
            </a:r>
            <a:endParaRPr lang="zh-TW" altLang="en-US" sz="1800" b="1" dirty="0">
              <a:solidFill>
                <a:srgbClr val="FFFFFF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日期版面配置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762000"/>
            <a:fld id="{4578ABE1-7927-476C-A7C1-321AE74C5DB4}" type="datetime1">
              <a:rPr lang="zh-TW" altLang="en-US" smtClean="0"/>
              <a:pPr defTabSz="762000"/>
              <a:t>2011/12/13</a:t>
            </a:fld>
            <a:endParaRPr lang="en-US" altLang="zh-TW" smtClean="0"/>
          </a:p>
        </p:txBody>
      </p:sp>
      <p:sp>
        <p:nvSpPr>
          <p:cNvPr id="8195" name="頁尾版面配置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762000"/>
            <a:r>
              <a:rPr lang="en-US" altLang="zh-TW" smtClean="0"/>
              <a:t> </a:t>
            </a:r>
          </a:p>
        </p:txBody>
      </p:sp>
      <p:sp>
        <p:nvSpPr>
          <p:cNvPr id="819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762000"/>
            <a:fld id="{86814D05-715B-42C1-AE94-2880FB8B8E91}" type="slidenum">
              <a:rPr lang="en-US" altLang="zh-TW" smtClean="0"/>
              <a:pPr defTabSz="762000"/>
              <a:t>10</a:t>
            </a:fld>
            <a:endParaRPr lang="en-US" altLang="zh-TW" smtClean="0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Linear </a:t>
            </a:r>
            <a:r>
              <a:rPr lang="en-US" altLang="zh-TW" dirty="0" err="1" smtClean="0"/>
              <a:t>Discriminant</a:t>
            </a:r>
            <a:r>
              <a:rPr lang="en-US" altLang="zh-TW" dirty="0" smtClean="0"/>
              <a:t> Analysis</a:t>
            </a:r>
          </a:p>
        </p:txBody>
      </p:sp>
      <p:sp>
        <p:nvSpPr>
          <p:cNvPr id="8198" name="Line 3"/>
          <p:cNvSpPr>
            <a:spLocks noChangeShapeType="1"/>
          </p:cNvSpPr>
          <p:nvPr/>
        </p:nvSpPr>
        <p:spPr bwMode="auto">
          <a:xfrm>
            <a:off x="1298575" y="6096000"/>
            <a:ext cx="3192463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199" name="Line 4"/>
          <p:cNvSpPr>
            <a:spLocks noChangeShapeType="1"/>
          </p:cNvSpPr>
          <p:nvPr/>
        </p:nvSpPr>
        <p:spPr bwMode="auto">
          <a:xfrm>
            <a:off x="1714500" y="53467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00" name="Line 5"/>
          <p:cNvSpPr>
            <a:spLocks noChangeShapeType="1"/>
          </p:cNvSpPr>
          <p:nvPr/>
        </p:nvSpPr>
        <p:spPr bwMode="auto">
          <a:xfrm flipH="1">
            <a:off x="1714500" y="53467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01" name="Line 6"/>
          <p:cNvSpPr>
            <a:spLocks noChangeShapeType="1"/>
          </p:cNvSpPr>
          <p:nvPr/>
        </p:nvSpPr>
        <p:spPr bwMode="auto">
          <a:xfrm>
            <a:off x="2628900" y="5051425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02" name="Line 7"/>
          <p:cNvSpPr>
            <a:spLocks noChangeShapeType="1"/>
          </p:cNvSpPr>
          <p:nvPr/>
        </p:nvSpPr>
        <p:spPr bwMode="auto">
          <a:xfrm flipH="1">
            <a:off x="2628900" y="5051425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03" name="Oval 8"/>
          <p:cNvSpPr>
            <a:spLocks noChangeArrowheads="1"/>
          </p:cNvSpPr>
          <p:nvPr/>
        </p:nvSpPr>
        <p:spPr bwMode="auto">
          <a:xfrm>
            <a:off x="4445000" y="38862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04" name="Oval 9"/>
          <p:cNvSpPr>
            <a:spLocks noChangeArrowheads="1"/>
          </p:cNvSpPr>
          <p:nvPr/>
        </p:nvSpPr>
        <p:spPr bwMode="auto">
          <a:xfrm>
            <a:off x="2997200" y="52070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05" name="Oval 10"/>
          <p:cNvSpPr>
            <a:spLocks noChangeArrowheads="1"/>
          </p:cNvSpPr>
          <p:nvPr/>
        </p:nvSpPr>
        <p:spPr bwMode="auto">
          <a:xfrm>
            <a:off x="3937000" y="46736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06" name="Oval 11"/>
          <p:cNvSpPr>
            <a:spLocks noChangeArrowheads="1"/>
          </p:cNvSpPr>
          <p:nvPr/>
        </p:nvSpPr>
        <p:spPr bwMode="auto">
          <a:xfrm>
            <a:off x="3479800" y="46736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07" name="Oval 12"/>
          <p:cNvSpPr>
            <a:spLocks noChangeArrowheads="1"/>
          </p:cNvSpPr>
          <p:nvPr/>
        </p:nvSpPr>
        <p:spPr bwMode="auto">
          <a:xfrm>
            <a:off x="3302000" y="51816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08" name="Line 13"/>
          <p:cNvSpPr>
            <a:spLocks noChangeShapeType="1"/>
          </p:cNvSpPr>
          <p:nvPr/>
        </p:nvSpPr>
        <p:spPr bwMode="auto">
          <a:xfrm>
            <a:off x="2898775" y="4270375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09" name="Line 14"/>
          <p:cNvSpPr>
            <a:spLocks noChangeShapeType="1"/>
          </p:cNvSpPr>
          <p:nvPr/>
        </p:nvSpPr>
        <p:spPr bwMode="auto">
          <a:xfrm flipH="1">
            <a:off x="2898775" y="4270375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10" name="Line 15"/>
          <p:cNvSpPr>
            <a:spLocks noChangeShapeType="1"/>
          </p:cNvSpPr>
          <p:nvPr/>
        </p:nvSpPr>
        <p:spPr bwMode="auto">
          <a:xfrm>
            <a:off x="2603500" y="5337175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11" name="Line 16"/>
          <p:cNvSpPr>
            <a:spLocks noChangeShapeType="1"/>
          </p:cNvSpPr>
          <p:nvPr/>
        </p:nvSpPr>
        <p:spPr bwMode="auto">
          <a:xfrm flipH="1">
            <a:off x="2603500" y="5337175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12" name="Oval 17"/>
          <p:cNvSpPr>
            <a:spLocks noChangeArrowheads="1"/>
          </p:cNvSpPr>
          <p:nvPr/>
        </p:nvSpPr>
        <p:spPr bwMode="auto">
          <a:xfrm>
            <a:off x="4394200" y="43688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13" name="Oval 18"/>
          <p:cNvSpPr>
            <a:spLocks noChangeArrowheads="1"/>
          </p:cNvSpPr>
          <p:nvPr/>
        </p:nvSpPr>
        <p:spPr bwMode="auto">
          <a:xfrm>
            <a:off x="4013200" y="39624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14" name="Line 19"/>
          <p:cNvSpPr>
            <a:spLocks noChangeShapeType="1"/>
          </p:cNvSpPr>
          <p:nvPr/>
        </p:nvSpPr>
        <p:spPr bwMode="auto">
          <a:xfrm>
            <a:off x="2390775" y="48133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15" name="Line 20"/>
          <p:cNvSpPr>
            <a:spLocks noChangeShapeType="1"/>
          </p:cNvSpPr>
          <p:nvPr/>
        </p:nvSpPr>
        <p:spPr bwMode="auto">
          <a:xfrm flipH="1">
            <a:off x="2390775" y="48133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16" name="Line 21"/>
          <p:cNvSpPr>
            <a:spLocks noChangeShapeType="1"/>
          </p:cNvSpPr>
          <p:nvPr/>
        </p:nvSpPr>
        <p:spPr bwMode="auto">
          <a:xfrm>
            <a:off x="1476375" y="58039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17" name="Line 22"/>
          <p:cNvSpPr>
            <a:spLocks noChangeShapeType="1"/>
          </p:cNvSpPr>
          <p:nvPr/>
        </p:nvSpPr>
        <p:spPr bwMode="auto">
          <a:xfrm flipH="1">
            <a:off x="1476375" y="58039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18" name="Line 23"/>
          <p:cNvSpPr>
            <a:spLocks noChangeShapeType="1"/>
          </p:cNvSpPr>
          <p:nvPr/>
        </p:nvSpPr>
        <p:spPr bwMode="auto">
          <a:xfrm>
            <a:off x="1943100" y="58039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19" name="Line 24"/>
          <p:cNvSpPr>
            <a:spLocks noChangeShapeType="1"/>
          </p:cNvSpPr>
          <p:nvPr/>
        </p:nvSpPr>
        <p:spPr bwMode="auto">
          <a:xfrm flipH="1">
            <a:off x="1943100" y="58039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20" name="Oval 25"/>
          <p:cNvSpPr>
            <a:spLocks noChangeArrowheads="1"/>
          </p:cNvSpPr>
          <p:nvPr/>
        </p:nvSpPr>
        <p:spPr bwMode="auto">
          <a:xfrm>
            <a:off x="3352800" y="37592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21" name="Oval 26"/>
          <p:cNvSpPr>
            <a:spLocks noChangeArrowheads="1"/>
          </p:cNvSpPr>
          <p:nvPr/>
        </p:nvSpPr>
        <p:spPr bwMode="auto">
          <a:xfrm>
            <a:off x="3835400" y="36068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22" name="Oval 27"/>
          <p:cNvSpPr>
            <a:spLocks noChangeArrowheads="1"/>
          </p:cNvSpPr>
          <p:nvPr/>
        </p:nvSpPr>
        <p:spPr bwMode="auto">
          <a:xfrm>
            <a:off x="3175000" y="48260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23" name="Oval 28"/>
          <p:cNvSpPr>
            <a:spLocks noChangeArrowheads="1"/>
          </p:cNvSpPr>
          <p:nvPr/>
        </p:nvSpPr>
        <p:spPr bwMode="auto">
          <a:xfrm>
            <a:off x="3378200" y="40386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24" name="Oval 29"/>
          <p:cNvSpPr>
            <a:spLocks noChangeArrowheads="1"/>
          </p:cNvSpPr>
          <p:nvPr/>
        </p:nvSpPr>
        <p:spPr bwMode="auto">
          <a:xfrm>
            <a:off x="2997200" y="55118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25" name="Oval 30"/>
          <p:cNvSpPr>
            <a:spLocks noChangeArrowheads="1"/>
          </p:cNvSpPr>
          <p:nvPr/>
        </p:nvSpPr>
        <p:spPr bwMode="auto">
          <a:xfrm>
            <a:off x="3200400" y="44196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26" name="Oval 31"/>
          <p:cNvSpPr>
            <a:spLocks noChangeArrowheads="1"/>
          </p:cNvSpPr>
          <p:nvPr/>
        </p:nvSpPr>
        <p:spPr bwMode="auto">
          <a:xfrm>
            <a:off x="3860800" y="42926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27" name="Oval 32"/>
          <p:cNvSpPr>
            <a:spLocks noChangeArrowheads="1"/>
          </p:cNvSpPr>
          <p:nvPr/>
        </p:nvSpPr>
        <p:spPr bwMode="auto">
          <a:xfrm>
            <a:off x="3581400" y="49530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28" name="Oval 33"/>
          <p:cNvSpPr>
            <a:spLocks noChangeArrowheads="1"/>
          </p:cNvSpPr>
          <p:nvPr/>
        </p:nvSpPr>
        <p:spPr bwMode="auto">
          <a:xfrm>
            <a:off x="3454400" y="42799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29" name="Oval 34"/>
          <p:cNvSpPr>
            <a:spLocks noChangeArrowheads="1"/>
          </p:cNvSpPr>
          <p:nvPr/>
        </p:nvSpPr>
        <p:spPr bwMode="auto">
          <a:xfrm>
            <a:off x="3683000" y="38862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30" name="Line 35"/>
          <p:cNvSpPr>
            <a:spLocks noChangeShapeType="1"/>
          </p:cNvSpPr>
          <p:nvPr/>
        </p:nvSpPr>
        <p:spPr bwMode="auto">
          <a:xfrm>
            <a:off x="2755900" y="39751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31" name="Line 36"/>
          <p:cNvSpPr>
            <a:spLocks noChangeShapeType="1"/>
          </p:cNvSpPr>
          <p:nvPr/>
        </p:nvSpPr>
        <p:spPr bwMode="auto">
          <a:xfrm flipH="1">
            <a:off x="2755900" y="39751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32" name="Line 37"/>
          <p:cNvSpPr>
            <a:spLocks noChangeShapeType="1"/>
          </p:cNvSpPr>
          <p:nvPr/>
        </p:nvSpPr>
        <p:spPr bwMode="auto">
          <a:xfrm>
            <a:off x="2984500" y="3889375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33" name="Line 38"/>
          <p:cNvSpPr>
            <a:spLocks noChangeShapeType="1"/>
          </p:cNvSpPr>
          <p:nvPr/>
        </p:nvSpPr>
        <p:spPr bwMode="auto">
          <a:xfrm flipH="1">
            <a:off x="2984500" y="3889375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34" name="Line 39"/>
          <p:cNvSpPr>
            <a:spLocks noChangeShapeType="1"/>
          </p:cNvSpPr>
          <p:nvPr/>
        </p:nvSpPr>
        <p:spPr bwMode="auto">
          <a:xfrm>
            <a:off x="2085975" y="47371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35" name="Line 40"/>
          <p:cNvSpPr>
            <a:spLocks noChangeShapeType="1"/>
          </p:cNvSpPr>
          <p:nvPr/>
        </p:nvSpPr>
        <p:spPr bwMode="auto">
          <a:xfrm flipH="1">
            <a:off x="2085975" y="47371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36" name="Line 41"/>
          <p:cNvSpPr>
            <a:spLocks noChangeShapeType="1"/>
          </p:cNvSpPr>
          <p:nvPr/>
        </p:nvSpPr>
        <p:spPr bwMode="auto">
          <a:xfrm>
            <a:off x="2390775" y="45085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37" name="Line 42"/>
          <p:cNvSpPr>
            <a:spLocks noChangeShapeType="1"/>
          </p:cNvSpPr>
          <p:nvPr/>
        </p:nvSpPr>
        <p:spPr bwMode="auto">
          <a:xfrm flipH="1">
            <a:off x="2390775" y="45085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38" name="Line 43"/>
          <p:cNvSpPr>
            <a:spLocks noChangeShapeType="1"/>
          </p:cNvSpPr>
          <p:nvPr/>
        </p:nvSpPr>
        <p:spPr bwMode="auto">
          <a:xfrm>
            <a:off x="2832100" y="4575175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39" name="Line 44"/>
          <p:cNvSpPr>
            <a:spLocks noChangeShapeType="1"/>
          </p:cNvSpPr>
          <p:nvPr/>
        </p:nvSpPr>
        <p:spPr bwMode="auto">
          <a:xfrm flipH="1">
            <a:off x="2832100" y="4575175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40" name="Line 45"/>
          <p:cNvSpPr>
            <a:spLocks noChangeShapeType="1"/>
          </p:cNvSpPr>
          <p:nvPr/>
        </p:nvSpPr>
        <p:spPr bwMode="auto">
          <a:xfrm>
            <a:off x="2517775" y="56515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41" name="Line 46"/>
          <p:cNvSpPr>
            <a:spLocks noChangeShapeType="1"/>
          </p:cNvSpPr>
          <p:nvPr/>
        </p:nvSpPr>
        <p:spPr bwMode="auto">
          <a:xfrm flipH="1">
            <a:off x="2517775" y="56515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42" name="Line 47"/>
          <p:cNvSpPr>
            <a:spLocks noChangeShapeType="1"/>
          </p:cNvSpPr>
          <p:nvPr/>
        </p:nvSpPr>
        <p:spPr bwMode="auto">
          <a:xfrm>
            <a:off x="2374900" y="42037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43" name="Line 48"/>
          <p:cNvSpPr>
            <a:spLocks noChangeShapeType="1"/>
          </p:cNvSpPr>
          <p:nvPr/>
        </p:nvSpPr>
        <p:spPr bwMode="auto">
          <a:xfrm flipH="1">
            <a:off x="2374900" y="42037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44" name="Line 49"/>
          <p:cNvSpPr>
            <a:spLocks noChangeShapeType="1"/>
          </p:cNvSpPr>
          <p:nvPr/>
        </p:nvSpPr>
        <p:spPr bwMode="auto">
          <a:xfrm>
            <a:off x="2171700" y="55753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45" name="Line 50"/>
          <p:cNvSpPr>
            <a:spLocks noChangeShapeType="1"/>
          </p:cNvSpPr>
          <p:nvPr/>
        </p:nvSpPr>
        <p:spPr bwMode="auto">
          <a:xfrm flipH="1">
            <a:off x="2171700" y="55753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46" name="Line 51"/>
          <p:cNvSpPr>
            <a:spLocks noChangeShapeType="1"/>
          </p:cNvSpPr>
          <p:nvPr/>
        </p:nvSpPr>
        <p:spPr bwMode="auto">
          <a:xfrm>
            <a:off x="2171700" y="51181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47" name="Line 52"/>
          <p:cNvSpPr>
            <a:spLocks noChangeShapeType="1"/>
          </p:cNvSpPr>
          <p:nvPr/>
        </p:nvSpPr>
        <p:spPr bwMode="auto">
          <a:xfrm flipH="1">
            <a:off x="2171700" y="51181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48" name="Line 53"/>
          <p:cNvSpPr>
            <a:spLocks noChangeShapeType="1"/>
          </p:cNvSpPr>
          <p:nvPr/>
        </p:nvSpPr>
        <p:spPr bwMode="auto">
          <a:xfrm flipV="1">
            <a:off x="1295400" y="2895600"/>
            <a:ext cx="0" cy="3192463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49" name="Line 54"/>
          <p:cNvSpPr>
            <a:spLocks noChangeShapeType="1"/>
          </p:cNvSpPr>
          <p:nvPr/>
        </p:nvSpPr>
        <p:spPr bwMode="auto">
          <a:xfrm flipV="1">
            <a:off x="3049588" y="3430588"/>
            <a:ext cx="1673225" cy="1292225"/>
          </a:xfrm>
          <a:prstGeom prst="line">
            <a:avLst/>
          </a:prstGeom>
          <a:noFill/>
          <a:ln w="25400">
            <a:solidFill>
              <a:srgbClr val="FAFD00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50" name="Line 55"/>
          <p:cNvSpPr>
            <a:spLocks noChangeShapeType="1"/>
          </p:cNvSpPr>
          <p:nvPr/>
        </p:nvSpPr>
        <p:spPr bwMode="auto">
          <a:xfrm flipH="1" flipV="1">
            <a:off x="2516188" y="4040188"/>
            <a:ext cx="530225" cy="682625"/>
          </a:xfrm>
          <a:prstGeom prst="line">
            <a:avLst/>
          </a:prstGeom>
          <a:noFill/>
          <a:ln w="25400">
            <a:solidFill>
              <a:srgbClr val="FAFD00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51" name="Rectangle 56"/>
          <p:cNvSpPr>
            <a:spLocks noChangeArrowheads="1"/>
          </p:cNvSpPr>
          <p:nvPr/>
        </p:nvSpPr>
        <p:spPr bwMode="auto">
          <a:xfrm>
            <a:off x="914400" y="1524000"/>
            <a:ext cx="7995779" cy="770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zh-TW" sz="2200" b="1" dirty="0" smtClean="0"/>
              <a:t>LDA projection </a:t>
            </a:r>
            <a:r>
              <a:rPr lang="en-US" altLang="zh-TW" sz="2200" b="1" dirty="0"/>
              <a:t>onto directions that can best separate data</a:t>
            </a:r>
          </a:p>
          <a:p>
            <a:pPr algn="l"/>
            <a:r>
              <a:rPr lang="en-US" altLang="zh-TW" sz="2200" b="1" dirty="0"/>
              <a:t>of different classes.</a:t>
            </a:r>
          </a:p>
        </p:txBody>
      </p:sp>
      <p:sp>
        <p:nvSpPr>
          <p:cNvPr id="8252" name="Rectangle 57"/>
          <p:cNvSpPr>
            <a:spLocks noChangeArrowheads="1"/>
          </p:cNvSpPr>
          <p:nvPr/>
        </p:nvSpPr>
        <p:spPr bwMode="auto">
          <a:xfrm>
            <a:off x="1890713" y="2620963"/>
            <a:ext cx="28257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altLang="zh-TW" sz="2200" b="1">
                <a:solidFill>
                  <a:srgbClr val="C8FEC8"/>
                </a:solidFill>
              </a:rPr>
              <a:t>Adversary situation</a:t>
            </a:r>
          </a:p>
          <a:p>
            <a:pPr algn="ctr"/>
            <a:r>
              <a:rPr lang="en-US" altLang="zh-TW" sz="2200" b="1">
                <a:solidFill>
                  <a:srgbClr val="C8FEC8"/>
                </a:solidFill>
              </a:rPr>
              <a:t>for PCA</a:t>
            </a:r>
          </a:p>
        </p:txBody>
      </p:sp>
      <p:sp>
        <p:nvSpPr>
          <p:cNvPr id="8253" name="Line 58"/>
          <p:cNvSpPr>
            <a:spLocks noChangeShapeType="1"/>
          </p:cNvSpPr>
          <p:nvPr/>
        </p:nvSpPr>
        <p:spPr bwMode="auto">
          <a:xfrm>
            <a:off x="5184775" y="6096000"/>
            <a:ext cx="3192463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54" name="Line 59"/>
          <p:cNvSpPr>
            <a:spLocks noChangeShapeType="1"/>
          </p:cNvSpPr>
          <p:nvPr/>
        </p:nvSpPr>
        <p:spPr bwMode="auto">
          <a:xfrm>
            <a:off x="5600700" y="53467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55" name="Line 60"/>
          <p:cNvSpPr>
            <a:spLocks noChangeShapeType="1"/>
          </p:cNvSpPr>
          <p:nvPr/>
        </p:nvSpPr>
        <p:spPr bwMode="auto">
          <a:xfrm flipH="1">
            <a:off x="5600700" y="53467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56" name="Line 61"/>
          <p:cNvSpPr>
            <a:spLocks noChangeShapeType="1"/>
          </p:cNvSpPr>
          <p:nvPr/>
        </p:nvSpPr>
        <p:spPr bwMode="auto">
          <a:xfrm>
            <a:off x="6515100" y="5051425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57" name="Line 62"/>
          <p:cNvSpPr>
            <a:spLocks noChangeShapeType="1"/>
          </p:cNvSpPr>
          <p:nvPr/>
        </p:nvSpPr>
        <p:spPr bwMode="auto">
          <a:xfrm flipH="1">
            <a:off x="6515100" y="5051425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58" name="Oval 63"/>
          <p:cNvSpPr>
            <a:spLocks noChangeArrowheads="1"/>
          </p:cNvSpPr>
          <p:nvPr/>
        </p:nvSpPr>
        <p:spPr bwMode="auto">
          <a:xfrm>
            <a:off x="8331200" y="38862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59" name="Oval 64"/>
          <p:cNvSpPr>
            <a:spLocks noChangeArrowheads="1"/>
          </p:cNvSpPr>
          <p:nvPr/>
        </p:nvSpPr>
        <p:spPr bwMode="auto">
          <a:xfrm>
            <a:off x="6883400" y="52070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60" name="Oval 65"/>
          <p:cNvSpPr>
            <a:spLocks noChangeArrowheads="1"/>
          </p:cNvSpPr>
          <p:nvPr/>
        </p:nvSpPr>
        <p:spPr bwMode="auto">
          <a:xfrm>
            <a:off x="7823200" y="46736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61" name="Oval 66"/>
          <p:cNvSpPr>
            <a:spLocks noChangeArrowheads="1"/>
          </p:cNvSpPr>
          <p:nvPr/>
        </p:nvSpPr>
        <p:spPr bwMode="auto">
          <a:xfrm>
            <a:off x="7366000" y="46736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62" name="Oval 67"/>
          <p:cNvSpPr>
            <a:spLocks noChangeArrowheads="1"/>
          </p:cNvSpPr>
          <p:nvPr/>
        </p:nvSpPr>
        <p:spPr bwMode="auto">
          <a:xfrm>
            <a:off x="7188200" y="51816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63" name="Line 68"/>
          <p:cNvSpPr>
            <a:spLocks noChangeShapeType="1"/>
          </p:cNvSpPr>
          <p:nvPr/>
        </p:nvSpPr>
        <p:spPr bwMode="auto">
          <a:xfrm>
            <a:off x="6784975" y="4270375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64" name="Line 69"/>
          <p:cNvSpPr>
            <a:spLocks noChangeShapeType="1"/>
          </p:cNvSpPr>
          <p:nvPr/>
        </p:nvSpPr>
        <p:spPr bwMode="auto">
          <a:xfrm flipH="1">
            <a:off x="6784975" y="4270375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65" name="Line 70"/>
          <p:cNvSpPr>
            <a:spLocks noChangeShapeType="1"/>
          </p:cNvSpPr>
          <p:nvPr/>
        </p:nvSpPr>
        <p:spPr bwMode="auto">
          <a:xfrm>
            <a:off x="6489700" y="5337175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66" name="Line 71"/>
          <p:cNvSpPr>
            <a:spLocks noChangeShapeType="1"/>
          </p:cNvSpPr>
          <p:nvPr/>
        </p:nvSpPr>
        <p:spPr bwMode="auto">
          <a:xfrm flipH="1">
            <a:off x="6489700" y="5337175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67" name="Oval 72"/>
          <p:cNvSpPr>
            <a:spLocks noChangeArrowheads="1"/>
          </p:cNvSpPr>
          <p:nvPr/>
        </p:nvSpPr>
        <p:spPr bwMode="auto">
          <a:xfrm>
            <a:off x="8280400" y="43688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68" name="Oval 73"/>
          <p:cNvSpPr>
            <a:spLocks noChangeArrowheads="1"/>
          </p:cNvSpPr>
          <p:nvPr/>
        </p:nvSpPr>
        <p:spPr bwMode="auto">
          <a:xfrm>
            <a:off x="7899400" y="39624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69" name="Line 74"/>
          <p:cNvSpPr>
            <a:spLocks noChangeShapeType="1"/>
          </p:cNvSpPr>
          <p:nvPr/>
        </p:nvSpPr>
        <p:spPr bwMode="auto">
          <a:xfrm>
            <a:off x="6276975" y="48133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70" name="Line 75"/>
          <p:cNvSpPr>
            <a:spLocks noChangeShapeType="1"/>
          </p:cNvSpPr>
          <p:nvPr/>
        </p:nvSpPr>
        <p:spPr bwMode="auto">
          <a:xfrm flipH="1">
            <a:off x="6276975" y="48133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71" name="Line 76"/>
          <p:cNvSpPr>
            <a:spLocks noChangeShapeType="1"/>
          </p:cNvSpPr>
          <p:nvPr/>
        </p:nvSpPr>
        <p:spPr bwMode="auto">
          <a:xfrm>
            <a:off x="5362575" y="58039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72" name="Line 77"/>
          <p:cNvSpPr>
            <a:spLocks noChangeShapeType="1"/>
          </p:cNvSpPr>
          <p:nvPr/>
        </p:nvSpPr>
        <p:spPr bwMode="auto">
          <a:xfrm flipH="1">
            <a:off x="5362575" y="58039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73" name="Line 78"/>
          <p:cNvSpPr>
            <a:spLocks noChangeShapeType="1"/>
          </p:cNvSpPr>
          <p:nvPr/>
        </p:nvSpPr>
        <p:spPr bwMode="auto">
          <a:xfrm>
            <a:off x="5829300" y="58039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74" name="Line 79"/>
          <p:cNvSpPr>
            <a:spLocks noChangeShapeType="1"/>
          </p:cNvSpPr>
          <p:nvPr/>
        </p:nvSpPr>
        <p:spPr bwMode="auto">
          <a:xfrm flipH="1">
            <a:off x="5829300" y="58039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75" name="Oval 80"/>
          <p:cNvSpPr>
            <a:spLocks noChangeArrowheads="1"/>
          </p:cNvSpPr>
          <p:nvPr/>
        </p:nvSpPr>
        <p:spPr bwMode="auto">
          <a:xfrm>
            <a:off x="7239000" y="37592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76" name="Oval 81"/>
          <p:cNvSpPr>
            <a:spLocks noChangeArrowheads="1"/>
          </p:cNvSpPr>
          <p:nvPr/>
        </p:nvSpPr>
        <p:spPr bwMode="auto">
          <a:xfrm>
            <a:off x="7721600" y="36068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77" name="Oval 82"/>
          <p:cNvSpPr>
            <a:spLocks noChangeArrowheads="1"/>
          </p:cNvSpPr>
          <p:nvPr/>
        </p:nvSpPr>
        <p:spPr bwMode="auto">
          <a:xfrm>
            <a:off x="7061200" y="48260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78" name="Oval 83"/>
          <p:cNvSpPr>
            <a:spLocks noChangeArrowheads="1"/>
          </p:cNvSpPr>
          <p:nvPr/>
        </p:nvSpPr>
        <p:spPr bwMode="auto">
          <a:xfrm>
            <a:off x="7264400" y="40386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79" name="Oval 84"/>
          <p:cNvSpPr>
            <a:spLocks noChangeArrowheads="1"/>
          </p:cNvSpPr>
          <p:nvPr/>
        </p:nvSpPr>
        <p:spPr bwMode="auto">
          <a:xfrm>
            <a:off x="6883400" y="55118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80" name="Oval 85"/>
          <p:cNvSpPr>
            <a:spLocks noChangeArrowheads="1"/>
          </p:cNvSpPr>
          <p:nvPr/>
        </p:nvSpPr>
        <p:spPr bwMode="auto">
          <a:xfrm>
            <a:off x="7086600" y="44196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81" name="Oval 86"/>
          <p:cNvSpPr>
            <a:spLocks noChangeArrowheads="1"/>
          </p:cNvSpPr>
          <p:nvPr/>
        </p:nvSpPr>
        <p:spPr bwMode="auto">
          <a:xfrm>
            <a:off x="7747000" y="42926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82" name="Oval 87"/>
          <p:cNvSpPr>
            <a:spLocks noChangeArrowheads="1"/>
          </p:cNvSpPr>
          <p:nvPr/>
        </p:nvSpPr>
        <p:spPr bwMode="auto">
          <a:xfrm>
            <a:off x="7467600" y="49530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83" name="Oval 88"/>
          <p:cNvSpPr>
            <a:spLocks noChangeArrowheads="1"/>
          </p:cNvSpPr>
          <p:nvPr/>
        </p:nvSpPr>
        <p:spPr bwMode="auto">
          <a:xfrm>
            <a:off x="7340600" y="42799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84" name="Oval 89"/>
          <p:cNvSpPr>
            <a:spLocks noChangeArrowheads="1"/>
          </p:cNvSpPr>
          <p:nvPr/>
        </p:nvSpPr>
        <p:spPr bwMode="auto">
          <a:xfrm>
            <a:off x="7569200" y="3886200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85" name="Line 90"/>
          <p:cNvSpPr>
            <a:spLocks noChangeShapeType="1"/>
          </p:cNvSpPr>
          <p:nvPr/>
        </p:nvSpPr>
        <p:spPr bwMode="auto">
          <a:xfrm>
            <a:off x="6642100" y="39751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86" name="Line 91"/>
          <p:cNvSpPr>
            <a:spLocks noChangeShapeType="1"/>
          </p:cNvSpPr>
          <p:nvPr/>
        </p:nvSpPr>
        <p:spPr bwMode="auto">
          <a:xfrm flipH="1">
            <a:off x="6642100" y="39751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87" name="Line 92"/>
          <p:cNvSpPr>
            <a:spLocks noChangeShapeType="1"/>
          </p:cNvSpPr>
          <p:nvPr/>
        </p:nvSpPr>
        <p:spPr bwMode="auto">
          <a:xfrm>
            <a:off x="6870700" y="3889375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88" name="Line 93"/>
          <p:cNvSpPr>
            <a:spLocks noChangeShapeType="1"/>
          </p:cNvSpPr>
          <p:nvPr/>
        </p:nvSpPr>
        <p:spPr bwMode="auto">
          <a:xfrm flipH="1">
            <a:off x="6870700" y="3889375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89" name="Line 94"/>
          <p:cNvSpPr>
            <a:spLocks noChangeShapeType="1"/>
          </p:cNvSpPr>
          <p:nvPr/>
        </p:nvSpPr>
        <p:spPr bwMode="auto">
          <a:xfrm>
            <a:off x="5972175" y="47371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90" name="Line 95"/>
          <p:cNvSpPr>
            <a:spLocks noChangeShapeType="1"/>
          </p:cNvSpPr>
          <p:nvPr/>
        </p:nvSpPr>
        <p:spPr bwMode="auto">
          <a:xfrm flipH="1">
            <a:off x="5972175" y="47371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91" name="Line 96"/>
          <p:cNvSpPr>
            <a:spLocks noChangeShapeType="1"/>
          </p:cNvSpPr>
          <p:nvPr/>
        </p:nvSpPr>
        <p:spPr bwMode="auto">
          <a:xfrm>
            <a:off x="6276975" y="45085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92" name="Line 97"/>
          <p:cNvSpPr>
            <a:spLocks noChangeShapeType="1"/>
          </p:cNvSpPr>
          <p:nvPr/>
        </p:nvSpPr>
        <p:spPr bwMode="auto">
          <a:xfrm flipH="1">
            <a:off x="6276975" y="45085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93" name="Line 98"/>
          <p:cNvSpPr>
            <a:spLocks noChangeShapeType="1"/>
          </p:cNvSpPr>
          <p:nvPr/>
        </p:nvSpPr>
        <p:spPr bwMode="auto">
          <a:xfrm>
            <a:off x="6718300" y="4575175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94" name="Line 99"/>
          <p:cNvSpPr>
            <a:spLocks noChangeShapeType="1"/>
          </p:cNvSpPr>
          <p:nvPr/>
        </p:nvSpPr>
        <p:spPr bwMode="auto">
          <a:xfrm flipH="1">
            <a:off x="6718300" y="4575175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95" name="Line 100"/>
          <p:cNvSpPr>
            <a:spLocks noChangeShapeType="1"/>
          </p:cNvSpPr>
          <p:nvPr/>
        </p:nvSpPr>
        <p:spPr bwMode="auto">
          <a:xfrm>
            <a:off x="6403975" y="56515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96" name="Line 101"/>
          <p:cNvSpPr>
            <a:spLocks noChangeShapeType="1"/>
          </p:cNvSpPr>
          <p:nvPr/>
        </p:nvSpPr>
        <p:spPr bwMode="auto">
          <a:xfrm flipH="1">
            <a:off x="6403975" y="56515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97" name="Line 102"/>
          <p:cNvSpPr>
            <a:spLocks noChangeShapeType="1"/>
          </p:cNvSpPr>
          <p:nvPr/>
        </p:nvSpPr>
        <p:spPr bwMode="auto">
          <a:xfrm>
            <a:off x="6261100" y="42037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98" name="Line 103"/>
          <p:cNvSpPr>
            <a:spLocks noChangeShapeType="1"/>
          </p:cNvSpPr>
          <p:nvPr/>
        </p:nvSpPr>
        <p:spPr bwMode="auto">
          <a:xfrm flipH="1">
            <a:off x="6261100" y="42037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99" name="Line 104"/>
          <p:cNvSpPr>
            <a:spLocks noChangeShapeType="1"/>
          </p:cNvSpPr>
          <p:nvPr/>
        </p:nvSpPr>
        <p:spPr bwMode="auto">
          <a:xfrm>
            <a:off x="6057900" y="55753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300" name="Line 105"/>
          <p:cNvSpPr>
            <a:spLocks noChangeShapeType="1"/>
          </p:cNvSpPr>
          <p:nvPr/>
        </p:nvSpPr>
        <p:spPr bwMode="auto">
          <a:xfrm flipH="1">
            <a:off x="6057900" y="55753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301" name="Line 106"/>
          <p:cNvSpPr>
            <a:spLocks noChangeShapeType="1"/>
          </p:cNvSpPr>
          <p:nvPr/>
        </p:nvSpPr>
        <p:spPr bwMode="auto">
          <a:xfrm>
            <a:off x="6057900" y="51181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302" name="Line 107"/>
          <p:cNvSpPr>
            <a:spLocks noChangeShapeType="1"/>
          </p:cNvSpPr>
          <p:nvPr/>
        </p:nvSpPr>
        <p:spPr bwMode="auto">
          <a:xfrm flipH="1">
            <a:off x="6057900" y="51181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303" name="Line 108"/>
          <p:cNvSpPr>
            <a:spLocks noChangeShapeType="1"/>
          </p:cNvSpPr>
          <p:nvPr/>
        </p:nvSpPr>
        <p:spPr bwMode="auto">
          <a:xfrm flipV="1">
            <a:off x="5181600" y="2895600"/>
            <a:ext cx="0" cy="3192463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304" name="Line 109"/>
          <p:cNvSpPr>
            <a:spLocks noChangeShapeType="1"/>
          </p:cNvSpPr>
          <p:nvPr/>
        </p:nvSpPr>
        <p:spPr bwMode="auto">
          <a:xfrm flipV="1">
            <a:off x="6935788" y="3810000"/>
            <a:ext cx="227012" cy="912813"/>
          </a:xfrm>
          <a:prstGeom prst="line">
            <a:avLst/>
          </a:prstGeom>
          <a:noFill/>
          <a:ln w="25400">
            <a:solidFill>
              <a:srgbClr val="FAFD00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305" name="Line 110"/>
          <p:cNvSpPr>
            <a:spLocks noChangeShapeType="1"/>
          </p:cNvSpPr>
          <p:nvPr/>
        </p:nvSpPr>
        <p:spPr bwMode="auto">
          <a:xfrm flipH="1" flipV="1">
            <a:off x="5945188" y="4421188"/>
            <a:ext cx="987425" cy="301625"/>
          </a:xfrm>
          <a:prstGeom prst="line">
            <a:avLst/>
          </a:prstGeom>
          <a:noFill/>
          <a:ln w="25400">
            <a:solidFill>
              <a:srgbClr val="FAFD00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306" name="Rectangle 111"/>
          <p:cNvSpPr>
            <a:spLocks noChangeArrowheads="1"/>
          </p:cNvSpPr>
          <p:nvPr/>
        </p:nvSpPr>
        <p:spPr bwMode="auto">
          <a:xfrm>
            <a:off x="5781675" y="2620963"/>
            <a:ext cx="2087563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altLang="zh-TW" sz="2200" b="1">
                <a:solidFill>
                  <a:srgbClr val="C8FEC8"/>
                </a:solidFill>
              </a:rPr>
              <a:t>Ideal situation</a:t>
            </a:r>
          </a:p>
          <a:p>
            <a:pPr algn="ctr"/>
            <a:r>
              <a:rPr lang="en-US" altLang="zh-TW" sz="2200" b="1">
                <a:solidFill>
                  <a:srgbClr val="C8FEC8"/>
                </a:solidFill>
              </a:rPr>
              <a:t>for LDA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日期版面配置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762000"/>
            <a:fld id="{B00B82C3-B145-4234-B033-0E8FF9D8081F}" type="datetime1">
              <a:rPr lang="zh-TW" altLang="en-US" smtClean="0"/>
              <a:pPr defTabSz="762000"/>
              <a:t>2011/12/13</a:t>
            </a:fld>
            <a:endParaRPr lang="en-US" altLang="zh-TW" smtClean="0"/>
          </a:p>
        </p:txBody>
      </p:sp>
      <p:sp>
        <p:nvSpPr>
          <p:cNvPr id="3075" name="頁尾版面配置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762000"/>
            <a:r>
              <a:rPr lang="en-US" altLang="zh-TW" smtClean="0"/>
              <a:t> </a:t>
            </a:r>
          </a:p>
        </p:txBody>
      </p:sp>
      <p:sp>
        <p:nvSpPr>
          <p:cNvPr id="307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762000"/>
            <a:fld id="{660F99CA-E351-41F1-B387-A96644477C23}" type="slidenum">
              <a:rPr lang="en-US" altLang="zh-TW" smtClean="0"/>
              <a:pPr defTabSz="762000"/>
              <a:t>2</a:t>
            </a:fld>
            <a:endParaRPr lang="en-US" altLang="zh-TW" smtClean="0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TW" dirty="0" smtClean="0"/>
              <a:t>Introduction</a:t>
            </a:r>
          </a:p>
        </p:txBody>
      </p:sp>
      <p:sp>
        <p:nvSpPr>
          <p:cNvPr id="86019" name="Rectangle 3">
            <a:hlinkClick r:id="" action="ppaction://hlinkshowjump?jump=lastslide"/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28700" y="1536700"/>
            <a:ext cx="7658100" cy="4457700"/>
          </a:xfrm>
        </p:spPr>
        <p:txBody>
          <a:bodyPr/>
          <a:lstStyle/>
          <a:p>
            <a:pPr marL="0" indent="0">
              <a:lnSpc>
                <a:spcPct val="95000"/>
              </a:lnSpc>
            </a:pPr>
            <a:r>
              <a:rPr lang="en-US" altLang="zh-TW" dirty="0" smtClean="0"/>
              <a:t>PCA (Principal Component Analysis)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/>
              <a:t>An effective statistical method for reducing dataset dimensions while keeping spatial characteristics as much as possible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/>
              <a:t>Applications</a:t>
            </a:r>
          </a:p>
          <a:p>
            <a:pPr lvl="2">
              <a:lnSpc>
                <a:spcPct val="90000"/>
              </a:lnSpc>
            </a:pPr>
            <a:r>
              <a:rPr lang="en-US" altLang="zh-TW" dirty="0" smtClean="0"/>
              <a:t>Image compression</a:t>
            </a:r>
          </a:p>
          <a:p>
            <a:pPr lvl="2">
              <a:lnSpc>
                <a:spcPct val="90000"/>
              </a:lnSpc>
            </a:pPr>
            <a:r>
              <a:rPr lang="en-US" altLang="zh-TW" dirty="0" smtClean="0"/>
              <a:t>Pattern recognition</a:t>
            </a:r>
          </a:p>
          <a:p>
            <a:pPr marL="0" indent="0">
              <a:lnSpc>
                <a:spcPct val="95000"/>
              </a:lnSpc>
            </a:pPr>
            <a:r>
              <a:rPr lang="en-US" altLang="zh-TW" dirty="0" smtClean="0"/>
              <a:t>Characteristics: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/>
              <a:t>Designed for unlabeled data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/>
              <a:t>A linear transformation with solid mathematical foundation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/>
              <a:t>Easy to apply</a:t>
            </a:r>
          </a:p>
          <a:p>
            <a:pPr lvl="1">
              <a:lnSpc>
                <a:spcPct val="90000"/>
              </a:lnSpc>
            </a:pPr>
            <a:endParaRPr lang="en-US" altLang="zh-TW" dirty="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日期版面配置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762000"/>
            <a:fld id="{B00B82C3-B145-4234-B033-0E8FF9D8081F}" type="datetime1">
              <a:rPr lang="zh-TW" altLang="en-US" smtClean="0"/>
              <a:pPr defTabSz="762000"/>
              <a:t>2011/12/13</a:t>
            </a:fld>
            <a:endParaRPr lang="en-US" altLang="zh-TW" smtClean="0"/>
          </a:p>
        </p:txBody>
      </p:sp>
      <p:sp>
        <p:nvSpPr>
          <p:cNvPr id="3075" name="頁尾版面配置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762000"/>
            <a:r>
              <a:rPr lang="en-US" altLang="zh-TW" smtClean="0"/>
              <a:t> </a:t>
            </a:r>
          </a:p>
        </p:txBody>
      </p:sp>
      <p:sp>
        <p:nvSpPr>
          <p:cNvPr id="307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762000"/>
            <a:fld id="{660F99CA-E351-41F1-B387-A96644477C23}" type="slidenum">
              <a:rPr lang="en-US" altLang="zh-TW" smtClean="0"/>
              <a:pPr defTabSz="762000"/>
              <a:t>3</a:t>
            </a:fld>
            <a:endParaRPr lang="en-US" altLang="zh-TW" smtClean="0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TW" dirty="0" smtClean="0"/>
              <a:t>Problem Definition</a:t>
            </a:r>
          </a:p>
        </p:txBody>
      </p:sp>
      <p:sp>
        <p:nvSpPr>
          <p:cNvPr id="86019" name="Rectangle 3">
            <a:hlinkClick r:id="" action="ppaction://hlinkshowjump?jump=lastslide"/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28700" y="1536700"/>
            <a:ext cx="7658100" cy="4457700"/>
          </a:xfrm>
        </p:spPr>
        <p:txBody>
          <a:bodyPr/>
          <a:lstStyle/>
          <a:p>
            <a:pPr marL="0" indent="0">
              <a:lnSpc>
                <a:spcPct val="95000"/>
              </a:lnSpc>
            </a:pPr>
            <a:r>
              <a:rPr lang="en-US" altLang="zh-TW" dirty="0" smtClean="0"/>
              <a:t>Input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/>
              <a:t>A dataset of n d-dim points which are zero justified</a:t>
            </a:r>
          </a:p>
          <a:p>
            <a:pPr lvl="1">
              <a:lnSpc>
                <a:spcPct val="90000"/>
              </a:lnSpc>
            </a:pPr>
            <a:endParaRPr lang="en-US" altLang="zh-TW" dirty="0" smtClean="0"/>
          </a:p>
          <a:p>
            <a:pPr lvl="1">
              <a:lnSpc>
                <a:spcPct val="90000"/>
              </a:lnSpc>
              <a:buNone/>
            </a:pPr>
            <a:r>
              <a:rPr lang="en-US" altLang="zh-TW" dirty="0" smtClean="0"/>
              <a:t> </a:t>
            </a:r>
          </a:p>
          <a:p>
            <a:pPr marL="0" indent="0">
              <a:lnSpc>
                <a:spcPct val="95000"/>
              </a:lnSpc>
            </a:pPr>
            <a:r>
              <a:rPr lang="en-US" altLang="zh-TW" dirty="0" smtClean="0"/>
              <a:t>Output: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/>
              <a:t>A unity vector u such that the square sum of the dataset’s projection onto u is maximized.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3740720" y="2492896"/>
          <a:ext cx="903288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3" name="Equation" r:id="rId4" imgW="596900" imgH="431800" progId="Equation.DSMT4">
                  <p:embed/>
                </p:oleObj>
              </mc:Choice>
              <mc:Fallback>
                <p:oleObj name="Equation" r:id="rId4" imgW="596900" imgH="431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720" y="2492896"/>
                        <a:ext cx="903288" cy="6445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8132" name="Picture 4" descr="http://mirlab.org/jang/books/dcpr/example/output/pca0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47714" y="4437112"/>
            <a:ext cx="3008462" cy="2257650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日期版面配置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762000"/>
            <a:fld id="{B00B82C3-B145-4234-B033-0E8FF9D8081F}" type="datetime1">
              <a:rPr lang="zh-TW" altLang="en-US" smtClean="0"/>
              <a:pPr defTabSz="762000"/>
              <a:t>2011/12/13</a:t>
            </a:fld>
            <a:endParaRPr lang="en-US" altLang="zh-TW" smtClean="0"/>
          </a:p>
        </p:txBody>
      </p:sp>
      <p:sp>
        <p:nvSpPr>
          <p:cNvPr id="3075" name="頁尾版面配置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762000"/>
            <a:r>
              <a:rPr lang="en-US" altLang="zh-TW" dirty="0" smtClean="0"/>
              <a:t> </a:t>
            </a:r>
          </a:p>
        </p:txBody>
      </p:sp>
      <p:sp>
        <p:nvSpPr>
          <p:cNvPr id="307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762000"/>
            <a:fld id="{660F99CA-E351-41F1-B387-A96644477C23}" type="slidenum">
              <a:rPr lang="en-US" altLang="zh-TW" smtClean="0"/>
              <a:pPr defTabSz="762000"/>
              <a:t>4</a:t>
            </a:fld>
            <a:endParaRPr lang="en-US" altLang="zh-TW" dirty="0" smtClean="0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TW" dirty="0" smtClean="0"/>
              <a:t>Math Formulation</a:t>
            </a:r>
          </a:p>
        </p:txBody>
      </p:sp>
      <p:sp>
        <p:nvSpPr>
          <p:cNvPr id="86019" name="Rectangle 3">
            <a:hlinkClick r:id="" action="ppaction://hlinkshowjump?jump=lastslide"/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28700" y="1536700"/>
            <a:ext cx="7658100" cy="4457700"/>
          </a:xfrm>
        </p:spPr>
        <p:txBody>
          <a:bodyPr/>
          <a:lstStyle/>
          <a:p>
            <a:pPr marL="0" indent="0">
              <a:lnSpc>
                <a:spcPct val="95000"/>
              </a:lnSpc>
            </a:pPr>
            <a:r>
              <a:rPr lang="en-US" altLang="zh-TW" dirty="0" smtClean="0"/>
              <a:t>Formulation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/>
              <a:t>Dataset representation:</a:t>
            </a:r>
          </a:p>
          <a:p>
            <a:pPr lvl="2">
              <a:lnSpc>
                <a:spcPct val="90000"/>
              </a:lnSpc>
            </a:pPr>
            <a:r>
              <a:rPr lang="en-US" altLang="zh-TW" dirty="0" smtClean="0"/>
              <a:t>X is d by n, with n&gt;d</a:t>
            </a:r>
          </a:p>
          <a:p>
            <a:pPr lvl="1">
              <a:lnSpc>
                <a:spcPct val="90000"/>
              </a:lnSpc>
            </a:pPr>
            <a:endParaRPr lang="en-US" altLang="zh-TW" dirty="0" smtClean="0"/>
          </a:p>
          <a:p>
            <a:pPr lvl="1">
              <a:lnSpc>
                <a:spcPct val="90000"/>
              </a:lnSpc>
            </a:pPr>
            <a:r>
              <a:rPr lang="en-US" altLang="zh-TW" dirty="0" smtClean="0"/>
              <a:t>Projection of each column of X onto u:</a:t>
            </a:r>
          </a:p>
          <a:p>
            <a:pPr lvl="1">
              <a:lnSpc>
                <a:spcPct val="90000"/>
              </a:lnSpc>
            </a:pPr>
            <a:endParaRPr lang="en-US" altLang="zh-TW" dirty="0" smtClean="0"/>
          </a:p>
          <a:p>
            <a:pPr lvl="1">
              <a:lnSpc>
                <a:spcPct val="90000"/>
              </a:lnSpc>
            </a:pPr>
            <a:r>
              <a:rPr lang="en-US" altLang="zh-TW" dirty="0" smtClean="0"/>
              <a:t>Square sum:</a:t>
            </a:r>
          </a:p>
          <a:p>
            <a:pPr lvl="1">
              <a:lnSpc>
                <a:spcPct val="90000"/>
              </a:lnSpc>
            </a:pPr>
            <a:endParaRPr lang="en-US" altLang="zh-TW" dirty="0" smtClean="0"/>
          </a:p>
          <a:p>
            <a:pPr lvl="1">
              <a:lnSpc>
                <a:spcPct val="90000"/>
              </a:lnSpc>
            </a:pPr>
            <a:r>
              <a:rPr lang="en-US" altLang="zh-TW" dirty="0" smtClean="0"/>
              <a:t>Objective function with a constraint on u:</a:t>
            </a:r>
          </a:p>
          <a:p>
            <a:pPr lvl="1">
              <a:lnSpc>
                <a:spcPct val="90000"/>
              </a:lnSpc>
              <a:buNone/>
            </a:pPr>
            <a:endParaRPr lang="en-US" altLang="zh-TW" dirty="0" smtClean="0"/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5004048" y="1700808"/>
          <a:ext cx="1944216" cy="9852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0" name="Equation" r:id="rId4" imgW="1409088" imgH="710891" progId="Equation.DSMT4">
                  <p:embed/>
                </p:oleObj>
              </mc:Choice>
              <mc:Fallback>
                <p:oleObj name="Equation" r:id="rId4" imgW="1409088" imgH="710891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1700808"/>
                        <a:ext cx="1944216" cy="98524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7143492" y="2414017"/>
          <a:ext cx="1460956" cy="13030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1" name="Equation" r:id="rId6" imgW="1054100" imgH="939800" progId="Equation.DSMT4">
                  <p:embed/>
                </p:oleObj>
              </mc:Choice>
              <mc:Fallback>
                <p:oleObj name="Equation" r:id="rId6" imgW="1054100" imgH="93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492" y="2414017"/>
                        <a:ext cx="1460956" cy="130301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3747392" y="4005064"/>
          <a:ext cx="3776936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2" name="Equation" r:id="rId8" imgW="2578100" imgH="292100" progId="Equation.DSMT4">
                  <p:embed/>
                </p:oleObj>
              </mc:Choice>
              <mc:Fallback>
                <p:oleObj name="Equation" r:id="rId8" imgW="2578100" imgH="2921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7392" y="4005064"/>
                        <a:ext cx="3776936" cy="43204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3635896" y="5403254"/>
          <a:ext cx="2592288" cy="4740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3" name="Equation" r:id="rId10" imgW="1663700" imgH="304800" progId="Equation.DSMT4">
                  <p:embed/>
                </p:oleObj>
              </mc:Choice>
              <mc:Fallback>
                <p:oleObj name="Equation" r:id="rId10" imgW="1663700" imgH="304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5403254"/>
                        <a:ext cx="2592288" cy="47401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日期版面配置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762000"/>
            <a:fld id="{B00B82C3-B145-4234-B033-0E8FF9D8081F}" type="datetime1">
              <a:rPr lang="zh-TW" altLang="en-US" smtClean="0"/>
              <a:pPr defTabSz="762000"/>
              <a:t>2011/12/13</a:t>
            </a:fld>
            <a:endParaRPr lang="en-US" altLang="zh-TW" smtClean="0"/>
          </a:p>
        </p:txBody>
      </p:sp>
      <p:sp>
        <p:nvSpPr>
          <p:cNvPr id="3075" name="頁尾版面配置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762000"/>
            <a:r>
              <a:rPr lang="en-US" altLang="zh-TW" dirty="0" smtClean="0"/>
              <a:t> </a:t>
            </a:r>
          </a:p>
        </p:txBody>
      </p:sp>
      <p:sp>
        <p:nvSpPr>
          <p:cNvPr id="307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762000"/>
            <a:fld id="{660F99CA-E351-41F1-B387-A96644477C23}" type="slidenum">
              <a:rPr lang="en-US" altLang="zh-TW" smtClean="0"/>
              <a:pPr defTabSz="762000"/>
              <a:t>5</a:t>
            </a:fld>
            <a:endParaRPr lang="en-US" altLang="zh-TW" dirty="0" smtClean="0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TW" dirty="0" smtClean="0"/>
              <a:t>Optimization of the Obj. Function</a:t>
            </a:r>
          </a:p>
        </p:txBody>
      </p:sp>
      <p:sp>
        <p:nvSpPr>
          <p:cNvPr id="86019" name="Rectangle 3">
            <a:hlinkClick r:id="" action="ppaction://hlinkshowjump?jump=lastslide"/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28700" y="1536700"/>
            <a:ext cx="7658100" cy="4457700"/>
          </a:xfrm>
        </p:spPr>
        <p:txBody>
          <a:bodyPr/>
          <a:lstStyle/>
          <a:p>
            <a:pPr marL="0" indent="0">
              <a:lnSpc>
                <a:spcPct val="95000"/>
              </a:lnSpc>
            </a:pPr>
            <a:r>
              <a:rPr lang="en-US" altLang="zh-TW" dirty="0" smtClean="0"/>
              <a:t>Optimization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/>
              <a:t>Set the gradient to zero:</a:t>
            </a:r>
          </a:p>
          <a:p>
            <a:pPr lvl="1">
              <a:lnSpc>
                <a:spcPct val="90000"/>
              </a:lnSpc>
            </a:pPr>
            <a:endParaRPr lang="en-US" altLang="zh-TW" dirty="0" smtClean="0"/>
          </a:p>
          <a:p>
            <a:pPr lvl="1">
              <a:lnSpc>
                <a:spcPct val="90000"/>
              </a:lnSpc>
            </a:pPr>
            <a:endParaRPr lang="en-US" altLang="zh-TW" dirty="0" smtClean="0"/>
          </a:p>
          <a:p>
            <a:pPr lvl="1">
              <a:lnSpc>
                <a:spcPct val="90000"/>
              </a:lnSpc>
            </a:pPr>
            <a:endParaRPr lang="en-US" altLang="zh-TW" dirty="0" smtClean="0"/>
          </a:p>
          <a:p>
            <a:pPr lvl="1">
              <a:lnSpc>
                <a:spcPct val="90000"/>
              </a:lnSpc>
            </a:pPr>
            <a:r>
              <a:rPr lang="en-US" altLang="zh-TW" dirty="0" smtClean="0"/>
              <a:t>Implication: </a:t>
            </a:r>
          </a:p>
          <a:p>
            <a:pPr lvl="2">
              <a:lnSpc>
                <a:spcPct val="90000"/>
              </a:lnSpc>
            </a:pPr>
            <a:r>
              <a:rPr lang="en-US" altLang="zh-TW" dirty="0" smtClean="0"/>
              <a:t>u is the eigenvector while </a:t>
            </a:r>
            <a:r>
              <a:rPr lang="en-US" altLang="zh-TW" dirty="0" smtClean="0">
                <a:latin typeface="Symbol" pitchFamily="18" charset="2"/>
              </a:rPr>
              <a:t>l</a:t>
            </a:r>
            <a:r>
              <a:rPr lang="en-US" altLang="zh-TW" dirty="0" smtClean="0"/>
              <a:t> is the </a:t>
            </a:r>
            <a:r>
              <a:rPr lang="en-US" altLang="zh-TW" dirty="0" err="1" smtClean="0"/>
              <a:t>eigenvalue</a:t>
            </a:r>
            <a:endParaRPr lang="en-US" altLang="zh-TW" dirty="0" smtClean="0"/>
          </a:p>
          <a:p>
            <a:pPr lvl="1">
              <a:lnSpc>
                <a:spcPct val="90000"/>
              </a:lnSpc>
            </a:pPr>
            <a:r>
              <a:rPr lang="en-US" altLang="zh-TW" dirty="0" smtClean="0"/>
              <a:t>When u is the eigenvector:</a:t>
            </a:r>
          </a:p>
          <a:p>
            <a:pPr lvl="1">
              <a:lnSpc>
                <a:spcPct val="90000"/>
              </a:lnSpc>
            </a:pPr>
            <a:endParaRPr lang="en-US" altLang="zh-TW" dirty="0" smtClean="0"/>
          </a:p>
          <a:p>
            <a:pPr lvl="1">
              <a:lnSpc>
                <a:spcPct val="90000"/>
              </a:lnSpc>
            </a:pPr>
            <a:r>
              <a:rPr lang="en-US" altLang="zh-TW" dirty="0" smtClean="0"/>
              <a:t>If we arrange </a:t>
            </a:r>
            <a:r>
              <a:rPr lang="en-US" altLang="zh-TW" dirty="0" err="1" smtClean="0"/>
              <a:t>eigenvalues</a:t>
            </a:r>
            <a:r>
              <a:rPr lang="en-US" altLang="zh-TW" dirty="0" smtClean="0"/>
              <a:t> such that:</a:t>
            </a:r>
          </a:p>
          <a:p>
            <a:pPr lvl="2">
              <a:lnSpc>
                <a:spcPct val="90000"/>
              </a:lnSpc>
            </a:pPr>
            <a:r>
              <a:rPr lang="en-US" altLang="zh-TW" dirty="0" smtClean="0"/>
              <a:t>Max of J(u) is </a:t>
            </a:r>
            <a:r>
              <a:rPr lang="en-US" altLang="zh-TW" dirty="0" smtClean="0">
                <a:latin typeface="Symbol" pitchFamily="18" charset="2"/>
              </a:rPr>
              <a:t>l</a:t>
            </a:r>
            <a:r>
              <a:rPr lang="en-US" altLang="zh-TW" sz="1400" dirty="0" smtClean="0"/>
              <a:t>1</a:t>
            </a:r>
            <a:r>
              <a:rPr lang="en-US" altLang="zh-TW" dirty="0" smtClean="0"/>
              <a:t>, which occurs at u=u</a:t>
            </a:r>
            <a:r>
              <a:rPr lang="en-US" altLang="zh-TW" sz="1200" dirty="0" smtClean="0"/>
              <a:t>1</a:t>
            </a:r>
            <a:endParaRPr lang="en-US" altLang="zh-TW" dirty="0" smtClean="0"/>
          </a:p>
          <a:p>
            <a:pPr lvl="2">
              <a:lnSpc>
                <a:spcPct val="90000"/>
              </a:lnSpc>
            </a:pPr>
            <a:r>
              <a:rPr lang="en-US" altLang="zh-TW" dirty="0" smtClean="0"/>
              <a:t>Min of J(u) is </a:t>
            </a:r>
            <a:r>
              <a:rPr lang="en-US" altLang="zh-TW" dirty="0" smtClean="0">
                <a:latin typeface="Symbol" pitchFamily="18" charset="2"/>
              </a:rPr>
              <a:t>l</a:t>
            </a:r>
            <a:r>
              <a:rPr lang="en-US" altLang="zh-TW" sz="1400" dirty="0" smtClean="0"/>
              <a:t>d</a:t>
            </a:r>
            <a:r>
              <a:rPr lang="en-US" altLang="zh-TW" dirty="0" smtClean="0"/>
              <a:t>, which occurs at u=</a:t>
            </a:r>
            <a:r>
              <a:rPr lang="en-US" altLang="zh-TW" dirty="0" err="1" smtClean="0"/>
              <a:t>u</a:t>
            </a:r>
            <a:r>
              <a:rPr lang="en-US" altLang="zh-TW" sz="1200" dirty="0" err="1" smtClean="0"/>
              <a:t>d</a:t>
            </a:r>
            <a:endParaRPr lang="en-US" altLang="zh-TW" dirty="0" smtClean="0"/>
          </a:p>
          <a:p>
            <a:pPr lvl="2">
              <a:lnSpc>
                <a:spcPct val="90000"/>
              </a:lnSpc>
            </a:pPr>
            <a:endParaRPr lang="en-US" altLang="zh-TW" sz="1400" dirty="0" smtClean="0"/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3131840" y="2564589"/>
          <a:ext cx="3240360" cy="792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1" name="Equation" r:id="rId4" imgW="2184400" imgH="533400" progId="Equation.DSMT4">
                  <p:embed/>
                </p:oleObj>
              </mc:Choice>
              <mc:Fallback>
                <p:oleObj name="Equation" r:id="rId4" imgW="2184400" imgH="533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2564589"/>
                        <a:ext cx="3240360" cy="79240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5534670" y="4581128"/>
          <a:ext cx="2925762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2" name="Equation" r:id="rId6" imgW="2082600" imgH="279360" progId="Equation.DSMT4">
                  <p:embed/>
                </p:oleObj>
              </mc:Choice>
              <mc:Fallback>
                <p:oleObj name="Equation" r:id="rId6" imgW="20826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4670" y="4581128"/>
                        <a:ext cx="2925762" cy="39528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6836419" y="5229225"/>
          <a:ext cx="162401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3" name="Equation" r:id="rId8" imgW="1028520" imgH="228600" progId="Equation.DSMT4">
                  <p:embed/>
                </p:oleObj>
              </mc:Choice>
              <mc:Fallback>
                <p:oleObj name="Equation" r:id="rId8" imgW="1028520" imgH="228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6419" y="5229225"/>
                        <a:ext cx="1624013" cy="3603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6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6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60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60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日期版面配置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762000"/>
            <a:fld id="{B00B82C3-B145-4234-B033-0E8FF9D8081F}" type="datetime1">
              <a:rPr lang="zh-TW" altLang="en-US" smtClean="0"/>
              <a:pPr defTabSz="762000"/>
              <a:t>2011/12/13</a:t>
            </a:fld>
            <a:endParaRPr lang="en-US" altLang="zh-TW" smtClean="0"/>
          </a:p>
        </p:txBody>
      </p:sp>
      <p:sp>
        <p:nvSpPr>
          <p:cNvPr id="3075" name="頁尾版面配置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762000"/>
            <a:r>
              <a:rPr lang="en-US" altLang="zh-TW" dirty="0" smtClean="0"/>
              <a:t> </a:t>
            </a:r>
          </a:p>
        </p:txBody>
      </p:sp>
      <p:sp>
        <p:nvSpPr>
          <p:cNvPr id="307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762000"/>
            <a:fld id="{660F99CA-E351-41F1-B387-A96644477C23}" type="slidenum">
              <a:rPr lang="en-US" altLang="zh-TW" smtClean="0"/>
              <a:pPr defTabSz="762000"/>
              <a:t>6</a:t>
            </a:fld>
            <a:endParaRPr lang="en-US" altLang="zh-TW" dirty="0" smtClean="0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TW" dirty="0" smtClean="0"/>
              <a:t>Steps for PCA</a:t>
            </a:r>
          </a:p>
        </p:txBody>
      </p:sp>
      <p:sp>
        <p:nvSpPr>
          <p:cNvPr id="86019" name="Rectangle 3">
            <a:hlinkClick r:id="" action="ppaction://hlinkshowjump?jump=lastslide"/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28700" y="1536700"/>
            <a:ext cx="7658100" cy="4457700"/>
          </a:xfrm>
        </p:spPr>
        <p:txBody>
          <a:bodyPr/>
          <a:lstStyle/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altLang="zh-TW" dirty="0" smtClean="0"/>
              <a:t>Find the sample mean:</a:t>
            </a:r>
          </a:p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endParaRPr lang="en-US" altLang="zh-TW" dirty="0" smtClean="0"/>
          </a:p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endParaRPr lang="en-US" altLang="zh-TW" dirty="0" smtClean="0"/>
          </a:p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altLang="zh-TW" dirty="0" smtClean="0"/>
              <a:t>Compute the covariance matrix:</a:t>
            </a:r>
          </a:p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endParaRPr lang="en-US" altLang="zh-TW" dirty="0" smtClean="0"/>
          </a:p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endParaRPr lang="en-US" altLang="zh-TW" dirty="0" smtClean="0"/>
          </a:p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altLang="zh-TW" dirty="0" smtClean="0"/>
              <a:t>Find the </a:t>
            </a:r>
            <a:r>
              <a:rPr lang="en-US" altLang="zh-TW" dirty="0" err="1" smtClean="0"/>
              <a:t>eigenvalues</a:t>
            </a:r>
            <a:r>
              <a:rPr lang="en-US" altLang="zh-TW" dirty="0" smtClean="0"/>
              <a:t> of C and arrange them into descending order,                        with the corresponding eigenvectors</a:t>
            </a:r>
          </a:p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endParaRPr lang="en-US" altLang="zh-TW" dirty="0" smtClean="0"/>
          </a:p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altLang="zh-TW" dirty="0" smtClean="0"/>
              <a:t>The transformation is            , with                                 </a:t>
            </a:r>
          </a:p>
          <a:p>
            <a:pPr lvl="1">
              <a:lnSpc>
                <a:spcPct val="90000"/>
              </a:lnSpc>
              <a:buNone/>
            </a:pPr>
            <a:endParaRPr lang="en-US" altLang="zh-TW" dirty="0" smtClean="0"/>
          </a:p>
          <a:p>
            <a:pPr lvl="2">
              <a:lnSpc>
                <a:spcPct val="90000"/>
              </a:lnSpc>
            </a:pPr>
            <a:endParaRPr lang="en-US" altLang="zh-TW" sz="1400" dirty="0" smtClean="0"/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522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4604171" y="4292773"/>
          <a:ext cx="162401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0" name="Equation" r:id="rId4" imgW="1028520" imgH="228600" progId="Equation.DSMT4">
                  <p:embed/>
                </p:oleObj>
              </mc:Choice>
              <mc:Fallback>
                <p:oleObj name="Equation" r:id="rId4" imgW="1028520" imgH="228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4171" y="4292773"/>
                        <a:ext cx="1624013" cy="3603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54277" name="Object 5"/>
          <p:cNvGraphicFramePr>
            <a:graphicFrameLocks noChangeAspect="1"/>
          </p:cNvGraphicFramePr>
          <p:nvPr/>
        </p:nvGraphicFramePr>
        <p:xfrm>
          <a:off x="3203848" y="1988840"/>
          <a:ext cx="1152128" cy="65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1" name="Equation" r:id="rId6" imgW="748975" imgH="431613" progId="Equation.DSMT4">
                  <p:embed/>
                </p:oleObj>
              </mc:Choice>
              <mc:Fallback>
                <p:oleObj name="Equation" r:id="rId6" imgW="748975" imgH="431613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1988840"/>
                        <a:ext cx="1152128" cy="6562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2987824" y="3212976"/>
          <a:ext cx="2800311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2" name="Equation" r:id="rId8" imgW="1663700" imgH="431800" progId="Equation.DSMT4">
                  <p:embed/>
                </p:oleObj>
              </mc:Choice>
              <mc:Fallback>
                <p:oleObj name="Equation" r:id="rId8" imgW="1663700" imgH="431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212976"/>
                        <a:ext cx="2800311" cy="72008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542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0778473"/>
              </p:ext>
            </p:extLst>
          </p:nvPr>
        </p:nvGraphicFramePr>
        <p:xfrm>
          <a:off x="6156176" y="4667538"/>
          <a:ext cx="1368152" cy="34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3" name="Equation" r:id="rId10" imgW="901309" imgH="228501" progId="Equation.DSMT4">
                  <p:embed/>
                </p:oleObj>
              </mc:Choice>
              <mc:Fallback>
                <p:oleObj name="Equation" r:id="rId10" imgW="901309" imgH="228501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4667538"/>
                        <a:ext cx="1368152" cy="34563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5428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54285" name="Object 13"/>
          <p:cNvGraphicFramePr>
            <a:graphicFrameLocks noChangeAspect="1"/>
          </p:cNvGraphicFramePr>
          <p:nvPr/>
        </p:nvGraphicFramePr>
        <p:xfrm>
          <a:off x="6660232" y="5085184"/>
          <a:ext cx="2002783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4" name="Equation" r:id="rId12" imgW="1422400" imgH="711200" progId="Equation.DSMT4">
                  <p:embed/>
                </p:oleObj>
              </mc:Choice>
              <mc:Fallback>
                <p:oleObj name="Equation" r:id="rId12" imgW="1422400" imgH="71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5085184"/>
                        <a:ext cx="2002783" cy="100811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54287" name="Object 15"/>
          <p:cNvGraphicFramePr>
            <a:graphicFrameLocks noChangeAspect="1"/>
          </p:cNvGraphicFramePr>
          <p:nvPr/>
        </p:nvGraphicFramePr>
        <p:xfrm>
          <a:off x="4971044" y="5373216"/>
          <a:ext cx="825092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5" name="Equation" r:id="rId14" imgW="520700" imgH="228600" progId="Equation.DSMT4">
                  <p:embed/>
                </p:oleObj>
              </mc:Choice>
              <mc:Fallback>
                <p:oleObj name="Equation" r:id="rId14" imgW="520700" imgH="228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1044" y="5373216"/>
                        <a:ext cx="825092" cy="36004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日期版面配置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762000"/>
            <a:fld id="{B00B82C3-B145-4234-B033-0E8FF9D8081F}" type="datetime1">
              <a:rPr lang="zh-TW" altLang="en-US" smtClean="0"/>
              <a:pPr defTabSz="762000"/>
              <a:t>2011/12/13</a:t>
            </a:fld>
            <a:endParaRPr lang="en-US" altLang="zh-TW" smtClean="0"/>
          </a:p>
        </p:txBody>
      </p:sp>
      <p:sp>
        <p:nvSpPr>
          <p:cNvPr id="3075" name="頁尾版面配置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762000"/>
            <a:r>
              <a:rPr lang="en-US" altLang="zh-TW" dirty="0" smtClean="0"/>
              <a:t> </a:t>
            </a:r>
          </a:p>
        </p:txBody>
      </p:sp>
      <p:sp>
        <p:nvSpPr>
          <p:cNvPr id="307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762000"/>
            <a:fld id="{660F99CA-E351-41F1-B387-A96644477C23}" type="slidenum">
              <a:rPr lang="en-US" altLang="zh-TW" smtClean="0"/>
              <a:pPr defTabSz="762000"/>
              <a:t>7</a:t>
            </a:fld>
            <a:endParaRPr lang="en-US" altLang="zh-TW" dirty="0" smtClean="0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TW" dirty="0" smtClean="0"/>
              <a:t>Tidbits</a:t>
            </a:r>
          </a:p>
        </p:txBody>
      </p:sp>
      <p:sp>
        <p:nvSpPr>
          <p:cNvPr id="86019" name="Rectangle 3">
            <a:hlinkClick r:id="" action="ppaction://hlinkshowjump?jump=lastslide"/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28700" y="1536700"/>
            <a:ext cx="7658100" cy="4457700"/>
          </a:xfrm>
        </p:spPr>
        <p:txBody>
          <a:bodyPr/>
          <a:lstStyle/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altLang="zh-TW" dirty="0" smtClean="0"/>
              <a:t>PCA is designed for unlabeled data. For classification problem, we usually resort to LDA (linear </a:t>
            </a:r>
            <a:r>
              <a:rPr lang="en-US" altLang="zh-TW" dirty="0" err="1" smtClean="0"/>
              <a:t>discriminant</a:t>
            </a:r>
            <a:r>
              <a:rPr lang="en-US" altLang="zh-TW" dirty="0" smtClean="0"/>
              <a:t> analysis) for dimension reduction.</a:t>
            </a:r>
          </a:p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altLang="zh-TW" dirty="0" smtClean="0"/>
              <a:t>If d&gt;&gt;n, then we need to have a workaround for computing the eigenvectors</a:t>
            </a:r>
          </a:p>
          <a:p>
            <a:pPr lvl="1">
              <a:lnSpc>
                <a:spcPct val="90000"/>
              </a:lnSpc>
              <a:buNone/>
            </a:pPr>
            <a:endParaRPr lang="en-US" altLang="zh-TW" dirty="0" smtClean="0"/>
          </a:p>
          <a:p>
            <a:pPr lvl="2">
              <a:lnSpc>
                <a:spcPct val="90000"/>
              </a:lnSpc>
            </a:pPr>
            <a:endParaRPr lang="en-US" altLang="zh-TW" sz="1400" dirty="0" smtClean="0"/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522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542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5428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5428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日期版面配置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762000"/>
            <a:fld id="{B7B6E57C-BC54-4A0E-A98A-138C58780BCE}" type="datetime1">
              <a:rPr lang="zh-TW" altLang="en-US" smtClean="0"/>
              <a:pPr defTabSz="762000"/>
              <a:t>2011/12/13</a:t>
            </a:fld>
            <a:endParaRPr lang="en-US" altLang="zh-TW" smtClean="0"/>
          </a:p>
        </p:txBody>
      </p:sp>
      <p:sp>
        <p:nvSpPr>
          <p:cNvPr id="7171" name="頁尾版面配置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762000"/>
            <a:r>
              <a:rPr lang="en-US" altLang="zh-TW" smtClean="0"/>
              <a:t> </a:t>
            </a:r>
          </a:p>
        </p:txBody>
      </p:sp>
      <p:sp>
        <p:nvSpPr>
          <p:cNvPr id="717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762000"/>
            <a:fld id="{7855FFFC-7EF8-42A5-8E41-CA0A1BE65A58}" type="slidenum">
              <a:rPr lang="en-US" altLang="zh-TW" smtClean="0"/>
              <a:pPr defTabSz="762000"/>
              <a:t>8</a:t>
            </a:fld>
            <a:endParaRPr lang="en-US" altLang="zh-TW" smtClean="0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TW" dirty="0" smtClean="0"/>
              <a:t>Example of PCA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89100"/>
            <a:ext cx="8382000" cy="4457700"/>
          </a:xfrm>
          <a:noFill/>
        </p:spPr>
        <p:txBody>
          <a:bodyPr/>
          <a:lstStyle/>
          <a:p>
            <a:pPr marL="0" indent="0">
              <a:lnSpc>
                <a:spcPct val="95000"/>
              </a:lnSpc>
            </a:pPr>
            <a:r>
              <a:rPr lang="en-US" altLang="zh-TW" sz="2200" dirty="0" smtClean="0"/>
              <a:t>IRIS dataset projection</a:t>
            </a:r>
            <a:endParaRPr lang="en-US" altLang="zh-TW" sz="1400" dirty="0" smtClean="0"/>
          </a:p>
        </p:txBody>
      </p:sp>
      <p:pic>
        <p:nvPicPr>
          <p:cNvPr id="7178" name="Picture 10" descr="http://mirlab.org/jang/books/dcpr/example/output/pcaIris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2204864"/>
            <a:ext cx="5495926" cy="41243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日期版面配置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762000"/>
            <a:fld id="{59AB7ABD-0A67-4B89-81B2-EE68F2150106}" type="datetime1">
              <a:rPr lang="zh-TW" altLang="en-US" smtClean="0"/>
              <a:pPr defTabSz="762000"/>
              <a:t>2011/12/13</a:t>
            </a:fld>
            <a:endParaRPr lang="en-US" altLang="zh-TW" smtClean="0"/>
          </a:p>
        </p:txBody>
      </p:sp>
      <p:sp>
        <p:nvSpPr>
          <p:cNvPr id="6147" name="頁尾版面配置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762000"/>
            <a:r>
              <a:rPr lang="en-US" altLang="zh-TW" smtClean="0"/>
              <a:t> </a:t>
            </a:r>
          </a:p>
        </p:txBody>
      </p:sp>
      <p:sp>
        <p:nvSpPr>
          <p:cNvPr id="614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762000"/>
            <a:fld id="{E7A594D3-8C63-41EC-BACF-716D7896463B}" type="slidenum">
              <a:rPr lang="en-US" altLang="zh-TW" smtClean="0"/>
              <a:pPr defTabSz="762000"/>
              <a:t>9</a:t>
            </a:fld>
            <a:endParaRPr lang="en-US" altLang="zh-TW" smtClean="0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Weakness of PCA</a:t>
            </a:r>
          </a:p>
        </p:txBody>
      </p:sp>
      <p:sp>
        <p:nvSpPr>
          <p:cNvPr id="6150" name="Line 3"/>
          <p:cNvSpPr>
            <a:spLocks noChangeShapeType="1"/>
          </p:cNvSpPr>
          <p:nvPr/>
        </p:nvSpPr>
        <p:spPr bwMode="auto">
          <a:xfrm>
            <a:off x="1069975" y="5989638"/>
            <a:ext cx="3192463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51" name="Line 4"/>
          <p:cNvSpPr>
            <a:spLocks noChangeShapeType="1"/>
          </p:cNvSpPr>
          <p:nvPr/>
        </p:nvSpPr>
        <p:spPr bwMode="auto">
          <a:xfrm flipV="1">
            <a:off x="1066800" y="2789238"/>
            <a:ext cx="0" cy="3192462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52" name="Line 5"/>
          <p:cNvSpPr>
            <a:spLocks noChangeShapeType="1"/>
          </p:cNvSpPr>
          <p:nvPr/>
        </p:nvSpPr>
        <p:spPr bwMode="auto">
          <a:xfrm>
            <a:off x="1460500" y="52403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53" name="Line 6"/>
          <p:cNvSpPr>
            <a:spLocks noChangeShapeType="1"/>
          </p:cNvSpPr>
          <p:nvPr/>
        </p:nvSpPr>
        <p:spPr bwMode="auto">
          <a:xfrm flipH="1">
            <a:off x="1460500" y="52403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54" name="Line 7"/>
          <p:cNvSpPr>
            <a:spLocks noChangeShapeType="1"/>
          </p:cNvSpPr>
          <p:nvPr/>
        </p:nvSpPr>
        <p:spPr bwMode="auto">
          <a:xfrm>
            <a:off x="2374900" y="4945063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55" name="Line 8"/>
          <p:cNvSpPr>
            <a:spLocks noChangeShapeType="1"/>
          </p:cNvSpPr>
          <p:nvPr/>
        </p:nvSpPr>
        <p:spPr bwMode="auto">
          <a:xfrm flipH="1">
            <a:off x="2374900" y="4945063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56" name="Oval 9"/>
          <p:cNvSpPr>
            <a:spLocks noChangeArrowheads="1"/>
          </p:cNvSpPr>
          <p:nvPr/>
        </p:nvSpPr>
        <p:spPr bwMode="auto">
          <a:xfrm>
            <a:off x="4191000" y="37798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57" name="Oval 10"/>
          <p:cNvSpPr>
            <a:spLocks noChangeArrowheads="1"/>
          </p:cNvSpPr>
          <p:nvPr/>
        </p:nvSpPr>
        <p:spPr bwMode="auto">
          <a:xfrm>
            <a:off x="3302000" y="49228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58" name="Oval 11"/>
          <p:cNvSpPr>
            <a:spLocks noChangeArrowheads="1"/>
          </p:cNvSpPr>
          <p:nvPr/>
        </p:nvSpPr>
        <p:spPr bwMode="auto">
          <a:xfrm>
            <a:off x="3683000" y="45672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59" name="Oval 12"/>
          <p:cNvSpPr>
            <a:spLocks noChangeArrowheads="1"/>
          </p:cNvSpPr>
          <p:nvPr/>
        </p:nvSpPr>
        <p:spPr bwMode="auto">
          <a:xfrm>
            <a:off x="3225800" y="45672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60" name="Oval 13"/>
          <p:cNvSpPr>
            <a:spLocks noChangeArrowheads="1"/>
          </p:cNvSpPr>
          <p:nvPr/>
        </p:nvSpPr>
        <p:spPr bwMode="auto">
          <a:xfrm>
            <a:off x="2590800" y="42497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61" name="Line 14"/>
          <p:cNvSpPr>
            <a:spLocks noChangeShapeType="1"/>
          </p:cNvSpPr>
          <p:nvPr/>
        </p:nvSpPr>
        <p:spPr bwMode="auto">
          <a:xfrm>
            <a:off x="2593975" y="54689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62" name="Line 15"/>
          <p:cNvSpPr>
            <a:spLocks noChangeShapeType="1"/>
          </p:cNvSpPr>
          <p:nvPr/>
        </p:nvSpPr>
        <p:spPr bwMode="auto">
          <a:xfrm flipH="1">
            <a:off x="2593975" y="54689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63" name="Line 16"/>
          <p:cNvSpPr>
            <a:spLocks noChangeShapeType="1"/>
          </p:cNvSpPr>
          <p:nvPr/>
        </p:nvSpPr>
        <p:spPr bwMode="auto">
          <a:xfrm>
            <a:off x="2222500" y="56213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64" name="Line 17"/>
          <p:cNvSpPr>
            <a:spLocks noChangeShapeType="1"/>
          </p:cNvSpPr>
          <p:nvPr/>
        </p:nvSpPr>
        <p:spPr bwMode="auto">
          <a:xfrm flipH="1">
            <a:off x="2222500" y="56213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65" name="Oval 18"/>
          <p:cNvSpPr>
            <a:spLocks noChangeArrowheads="1"/>
          </p:cNvSpPr>
          <p:nvPr/>
        </p:nvSpPr>
        <p:spPr bwMode="auto">
          <a:xfrm>
            <a:off x="4140200" y="42624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66" name="Oval 19"/>
          <p:cNvSpPr>
            <a:spLocks noChangeArrowheads="1"/>
          </p:cNvSpPr>
          <p:nvPr/>
        </p:nvSpPr>
        <p:spPr bwMode="auto">
          <a:xfrm>
            <a:off x="3759200" y="38560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67" name="Line 20"/>
          <p:cNvSpPr>
            <a:spLocks noChangeShapeType="1"/>
          </p:cNvSpPr>
          <p:nvPr/>
        </p:nvSpPr>
        <p:spPr bwMode="auto">
          <a:xfrm>
            <a:off x="2136775" y="47069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68" name="Line 21"/>
          <p:cNvSpPr>
            <a:spLocks noChangeShapeType="1"/>
          </p:cNvSpPr>
          <p:nvPr/>
        </p:nvSpPr>
        <p:spPr bwMode="auto">
          <a:xfrm flipH="1">
            <a:off x="2136775" y="47069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69" name="Line 22"/>
          <p:cNvSpPr>
            <a:spLocks noChangeShapeType="1"/>
          </p:cNvSpPr>
          <p:nvPr/>
        </p:nvSpPr>
        <p:spPr bwMode="auto">
          <a:xfrm>
            <a:off x="1222375" y="56975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70" name="Line 23"/>
          <p:cNvSpPr>
            <a:spLocks noChangeShapeType="1"/>
          </p:cNvSpPr>
          <p:nvPr/>
        </p:nvSpPr>
        <p:spPr bwMode="auto">
          <a:xfrm flipH="1">
            <a:off x="1222375" y="56975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71" name="Line 24"/>
          <p:cNvSpPr>
            <a:spLocks noChangeShapeType="1"/>
          </p:cNvSpPr>
          <p:nvPr/>
        </p:nvSpPr>
        <p:spPr bwMode="auto">
          <a:xfrm>
            <a:off x="1689100" y="56975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72" name="Line 25"/>
          <p:cNvSpPr>
            <a:spLocks noChangeShapeType="1"/>
          </p:cNvSpPr>
          <p:nvPr/>
        </p:nvSpPr>
        <p:spPr bwMode="auto">
          <a:xfrm flipH="1">
            <a:off x="1689100" y="56975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73" name="Oval 26"/>
          <p:cNvSpPr>
            <a:spLocks noChangeArrowheads="1"/>
          </p:cNvSpPr>
          <p:nvPr/>
        </p:nvSpPr>
        <p:spPr bwMode="auto">
          <a:xfrm>
            <a:off x="2667000" y="36528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74" name="Oval 27"/>
          <p:cNvSpPr>
            <a:spLocks noChangeArrowheads="1"/>
          </p:cNvSpPr>
          <p:nvPr/>
        </p:nvSpPr>
        <p:spPr bwMode="auto">
          <a:xfrm>
            <a:off x="3454400" y="33353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75" name="Oval 28"/>
          <p:cNvSpPr>
            <a:spLocks noChangeArrowheads="1"/>
          </p:cNvSpPr>
          <p:nvPr/>
        </p:nvSpPr>
        <p:spPr bwMode="auto">
          <a:xfrm>
            <a:off x="2921000" y="47196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76" name="Oval 29"/>
          <p:cNvSpPr>
            <a:spLocks noChangeArrowheads="1"/>
          </p:cNvSpPr>
          <p:nvPr/>
        </p:nvSpPr>
        <p:spPr bwMode="auto">
          <a:xfrm>
            <a:off x="2921000" y="39449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77" name="Oval 30"/>
          <p:cNvSpPr>
            <a:spLocks noChangeArrowheads="1"/>
          </p:cNvSpPr>
          <p:nvPr/>
        </p:nvSpPr>
        <p:spPr bwMode="auto">
          <a:xfrm>
            <a:off x="3759200" y="33226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78" name="Oval 31"/>
          <p:cNvSpPr>
            <a:spLocks noChangeArrowheads="1"/>
          </p:cNvSpPr>
          <p:nvPr/>
        </p:nvSpPr>
        <p:spPr bwMode="auto">
          <a:xfrm>
            <a:off x="2514600" y="39322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79" name="Oval 32"/>
          <p:cNvSpPr>
            <a:spLocks noChangeArrowheads="1"/>
          </p:cNvSpPr>
          <p:nvPr/>
        </p:nvSpPr>
        <p:spPr bwMode="auto">
          <a:xfrm>
            <a:off x="3606800" y="41862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80" name="Oval 33"/>
          <p:cNvSpPr>
            <a:spLocks noChangeArrowheads="1"/>
          </p:cNvSpPr>
          <p:nvPr/>
        </p:nvSpPr>
        <p:spPr bwMode="auto">
          <a:xfrm>
            <a:off x="2997200" y="35639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81" name="Oval 34"/>
          <p:cNvSpPr>
            <a:spLocks noChangeArrowheads="1"/>
          </p:cNvSpPr>
          <p:nvPr/>
        </p:nvSpPr>
        <p:spPr bwMode="auto">
          <a:xfrm>
            <a:off x="3200400" y="41735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82" name="Oval 35"/>
          <p:cNvSpPr>
            <a:spLocks noChangeArrowheads="1"/>
          </p:cNvSpPr>
          <p:nvPr/>
        </p:nvSpPr>
        <p:spPr bwMode="auto">
          <a:xfrm>
            <a:off x="3429000" y="37798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83" name="Line 36"/>
          <p:cNvSpPr>
            <a:spLocks noChangeShapeType="1"/>
          </p:cNvSpPr>
          <p:nvPr/>
        </p:nvSpPr>
        <p:spPr bwMode="auto">
          <a:xfrm>
            <a:off x="2593975" y="51641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84" name="Line 37"/>
          <p:cNvSpPr>
            <a:spLocks noChangeShapeType="1"/>
          </p:cNvSpPr>
          <p:nvPr/>
        </p:nvSpPr>
        <p:spPr bwMode="auto">
          <a:xfrm flipH="1">
            <a:off x="2593975" y="51641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85" name="Line 38"/>
          <p:cNvSpPr>
            <a:spLocks noChangeShapeType="1"/>
          </p:cNvSpPr>
          <p:nvPr/>
        </p:nvSpPr>
        <p:spPr bwMode="auto">
          <a:xfrm>
            <a:off x="2908300" y="52403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86" name="Line 39"/>
          <p:cNvSpPr>
            <a:spLocks noChangeShapeType="1"/>
          </p:cNvSpPr>
          <p:nvPr/>
        </p:nvSpPr>
        <p:spPr bwMode="auto">
          <a:xfrm flipH="1">
            <a:off x="2908300" y="52403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87" name="Line 40"/>
          <p:cNvSpPr>
            <a:spLocks noChangeShapeType="1"/>
          </p:cNvSpPr>
          <p:nvPr/>
        </p:nvSpPr>
        <p:spPr bwMode="auto">
          <a:xfrm>
            <a:off x="1831975" y="46307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88" name="Line 41"/>
          <p:cNvSpPr>
            <a:spLocks noChangeShapeType="1"/>
          </p:cNvSpPr>
          <p:nvPr/>
        </p:nvSpPr>
        <p:spPr bwMode="auto">
          <a:xfrm flipH="1">
            <a:off x="1831975" y="46307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89" name="Line 42"/>
          <p:cNvSpPr>
            <a:spLocks noChangeShapeType="1"/>
          </p:cNvSpPr>
          <p:nvPr/>
        </p:nvSpPr>
        <p:spPr bwMode="auto">
          <a:xfrm>
            <a:off x="2136775" y="44021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90" name="Line 43"/>
          <p:cNvSpPr>
            <a:spLocks noChangeShapeType="1"/>
          </p:cNvSpPr>
          <p:nvPr/>
        </p:nvSpPr>
        <p:spPr bwMode="auto">
          <a:xfrm flipH="1">
            <a:off x="2136775" y="44021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91" name="Line 44"/>
          <p:cNvSpPr>
            <a:spLocks noChangeShapeType="1"/>
          </p:cNvSpPr>
          <p:nvPr/>
        </p:nvSpPr>
        <p:spPr bwMode="auto">
          <a:xfrm>
            <a:off x="2289175" y="5383213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92" name="Line 45"/>
          <p:cNvSpPr>
            <a:spLocks noChangeShapeType="1"/>
          </p:cNvSpPr>
          <p:nvPr/>
        </p:nvSpPr>
        <p:spPr bwMode="auto">
          <a:xfrm flipH="1">
            <a:off x="2289175" y="5383213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93" name="Line 46"/>
          <p:cNvSpPr>
            <a:spLocks noChangeShapeType="1"/>
          </p:cNvSpPr>
          <p:nvPr/>
        </p:nvSpPr>
        <p:spPr bwMode="auto">
          <a:xfrm>
            <a:off x="2517775" y="4697413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94" name="Line 47"/>
          <p:cNvSpPr>
            <a:spLocks noChangeShapeType="1"/>
          </p:cNvSpPr>
          <p:nvPr/>
        </p:nvSpPr>
        <p:spPr bwMode="auto">
          <a:xfrm flipH="1">
            <a:off x="2517775" y="4697413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95" name="Line 48"/>
          <p:cNvSpPr>
            <a:spLocks noChangeShapeType="1"/>
          </p:cNvSpPr>
          <p:nvPr/>
        </p:nvSpPr>
        <p:spPr bwMode="auto">
          <a:xfrm>
            <a:off x="1755775" y="42799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96" name="Line 49"/>
          <p:cNvSpPr>
            <a:spLocks noChangeShapeType="1"/>
          </p:cNvSpPr>
          <p:nvPr/>
        </p:nvSpPr>
        <p:spPr bwMode="auto">
          <a:xfrm flipH="1">
            <a:off x="1765300" y="4279900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97" name="Line 50"/>
          <p:cNvSpPr>
            <a:spLocks noChangeShapeType="1"/>
          </p:cNvSpPr>
          <p:nvPr/>
        </p:nvSpPr>
        <p:spPr bwMode="auto">
          <a:xfrm>
            <a:off x="1917700" y="54689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98" name="Line 51"/>
          <p:cNvSpPr>
            <a:spLocks noChangeShapeType="1"/>
          </p:cNvSpPr>
          <p:nvPr/>
        </p:nvSpPr>
        <p:spPr bwMode="auto">
          <a:xfrm flipH="1">
            <a:off x="1917700" y="54689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99" name="Line 52"/>
          <p:cNvSpPr>
            <a:spLocks noChangeShapeType="1"/>
          </p:cNvSpPr>
          <p:nvPr/>
        </p:nvSpPr>
        <p:spPr bwMode="auto">
          <a:xfrm>
            <a:off x="1917700" y="50117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00" name="Line 53"/>
          <p:cNvSpPr>
            <a:spLocks noChangeShapeType="1"/>
          </p:cNvSpPr>
          <p:nvPr/>
        </p:nvSpPr>
        <p:spPr bwMode="auto">
          <a:xfrm flipH="1">
            <a:off x="1917700" y="50117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01" name="Line 54"/>
          <p:cNvSpPr>
            <a:spLocks noChangeShapeType="1"/>
          </p:cNvSpPr>
          <p:nvPr/>
        </p:nvSpPr>
        <p:spPr bwMode="auto">
          <a:xfrm flipV="1">
            <a:off x="2744788" y="3324225"/>
            <a:ext cx="1673225" cy="1292225"/>
          </a:xfrm>
          <a:prstGeom prst="line">
            <a:avLst/>
          </a:prstGeom>
          <a:noFill/>
          <a:ln w="25400">
            <a:solidFill>
              <a:srgbClr val="FAFD00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02" name="Line 55"/>
          <p:cNvSpPr>
            <a:spLocks noChangeShapeType="1"/>
          </p:cNvSpPr>
          <p:nvPr/>
        </p:nvSpPr>
        <p:spPr bwMode="auto">
          <a:xfrm flipH="1" flipV="1">
            <a:off x="2211388" y="3933825"/>
            <a:ext cx="530225" cy="682625"/>
          </a:xfrm>
          <a:prstGeom prst="line">
            <a:avLst/>
          </a:prstGeom>
          <a:noFill/>
          <a:ln w="25400">
            <a:solidFill>
              <a:srgbClr val="FAFD00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03" name="Line 56"/>
          <p:cNvSpPr>
            <a:spLocks noChangeShapeType="1"/>
          </p:cNvSpPr>
          <p:nvPr/>
        </p:nvSpPr>
        <p:spPr bwMode="auto">
          <a:xfrm>
            <a:off x="5184775" y="5989638"/>
            <a:ext cx="3192463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04" name="Line 57"/>
          <p:cNvSpPr>
            <a:spLocks noChangeShapeType="1"/>
          </p:cNvSpPr>
          <p:nvPr/>
        </p:nvSpPr>
        <p:spPr bwMode="auto">
          <a:xfrm>
            <a:off x="5600700" y="52403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05" name="Line 58"/>
          <p:cNvSpPr>
            <a:spLocks noChangeShapeType="1"/>
          </p:cNvSpPr>
          <p:nvPr/>
        </p:nvSpPr>
        <p:spPr bwMode="auto">
          <a:xfrm flipH="1">
            <a:off x="5600700" y="52403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06" name="Line 59"/>
          <p:cNvSpPr>
            <a:spLocks noChangeShapeType="1"/>
          </p:cNvSpPr>
          <p:nvPr/>
        </p:nvSpPr>
        <p:spPr bwMode="auto">
          <a:xfrm>
            <a:off x="6515100" y="4945063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07" name="Line 60"/>
          <p:cNvSpPr>
            <a:spLocks noChangeShapeType="1"/>
          </p:cNvSpPr>
          <p:nvPr/>
        </p:nvSpPr>
        <p:spPr bwMode="auto">
          <a:xfrm flipH="1">
            <a:off x="6515100" y="4945063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08" name="Oval 61"/>
          <p:cNvSpPr>
            <a:spLocks noChangeArrowheads="1"/>
          </p:cNvSpPr>
          <p:nvPr/>
        </p:nvSpPr>
        <p:spPr bwMode="auto">
          <a:xfrm>
            <a:off x="8331200" y="37798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09" name="Oval 62"/>
          <p:cNvSpPr>
            <a:spLocks noChangeArrowheads="1"/>
          </p:cNvSpPr>
          <p:nvPr/>
        </p:nvSpPr>
        <p:spPr bwMode="auto">
          <a:xfrm>
            <a:off x="6883400" y="51006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10" name="Oval 63"/>
          <p:cNvSpPr>
            <a:spLocks noChangeArrowheads="1"/>
          </p:cNvSpPr>
          <p:nvPr/>
        </p:nvSpPr>
        <p:spPr bwMode="auto">
          <a:xfrm>
            <a:off x="7823200" y="45672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11" name="Oval 64"/>
          <p:cNvSpPr>
            <a:spLocks noChangeArrowheads="1"/>
          </p:cNvSpPr>
          <p:nvPr/>
        </p:nvSpPr>
        <p:spPr bwMode="auto">
          <a:xfrm>
            <a:off x="7366000" y="45672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12" name="Oval 65"/>
          <p:cNvSpPr>
            <a:spLocks noChangeArrowheads="1"/>
          </p:cNvSpPr>
          <p:nvPr/>
        </p:nvSpPr>
        <p:spPr bwMode="auto">
          <a:xfrm>
            <a:off x="7188200" y="50752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13" name="Line 66"/>
          <p:cNvSpPr>
            <a:spLocks noChangeShapeType="1"/>
          </p:cNvSpPr>
          <p:nvPr/>
        </p:nvSpPr>
        <p:spPr bwMode="auto">
          <a:xfrm>
            <a:off x="6784975" y="4164013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14" name="Line 67"/>
          <p:cNvSpPr>
            <a:spLocks noChangeShapeType="1"/>
          </p:cNvSpPr>
          <p:nvPr/>
        </p:nvSpPr>
        <p:spPr bwMode="auto">
          <a:xfrm flipH="1">
            <a:off x="6784975" y="4164013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15" name="Line 68"/>
          <p:cNvSpPr>
            <a:spLocks noChangeShapeType="1"/>
          </p:cNvSpPr>
          <p:nvPr/>
        </p:nvSpPr>
        <p:spPr bwMode="auto">
          <a:xfrm>
            <a:off x="6489700" y="5230813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16" name="Line 69"/>
          <p:cNvSpPr>
            <a:spLocks noChangeShapeType="1"/>
          </p:cNvSpPr>
          <p:nvPr/>
        </p:nvSpPr>
        <p:spPr bwMode="auto">
          <a:xfrm flipH="1">
            <a:off x="6489700" y="5230813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17" name="Oval 70"/>
          <p:cNvSpPr>
            <a:spLocks noChangeArrowheads="1"/>
          </p:cNvSpPr>
          <p:nvPr/>
        </p:nvSpPr>
        <p:spPr bwMode="auto">
          <a:xfrm>
            <a:off x="8280400" y="42624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18" name="Oval 71"/>
          <p:cNvSpPr>
            <a:spLocks noChangeArrowheads="1"/>
          </p:cNvSpPr>
          <p:nvPr/>
        </p:nvSpPr>
        <p:spPr bwMode="auto">
          <a:xfrm>
            <a:off x="7899400" y="38560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19" name="Line 72"/>
          <p:cNvSpPr>
            <a:spLocks noChangeShapeType="1"/>
          </p:cNvSpPr>
          <p:nvPr/>
        </p:nvSpPr>
        <p:spPr bwMode="auto">
          <a:xfrm>
            <a:off x="6276975" y="47069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20" name="Line 73"/>
          <p:cNvSpPr>
            <a:spLocks noChangeShapeType="1"/>
          </p:cNvSpPr>
          <p:nvPr/>
        </p:nvSpPr>
        <p:spPr bwMode="auto">
          <a:xfrm flipH="1">
            <a:off x="6276975" y="47069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21" name="Line 74"/>
          <p:cNvSpPr>
            <a:spLocks noChangeShapeType="1"/>
          </p:cNvSpPr>
          <p:nvPr/>
        </p:nvSpPr>
        <p:spPr bwMode="auto">
          <a:xfrm>
            <a:off x="5362575" y="56975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22" name="Line 75"/>
          <p:cNvSpPr>
            <a:spLocks noChangeShapeType="1"/>
          </p:cNvSpPr>
          <p:nvPr/>
        </p:nvSpPr>
        <p:spPr bwMode="auto">
          <a:xfrm flipH="1">
            <a:off x="5362575" y="56975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23" name="Line 76"/>
          <p:cNvSpPr>
            <a:spLocks noChangeShapeType="1"/>
          </p:cNvSpPr>
          <p:nvPr/>
        </p:nvSpPr>
        <p:spPr bwMode="auto">
          <a:xfrm>
            <a:off x="5829300" y="56975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24" name="Line 77"/>
          <p:cNvSpPr>
            <a:spLocks noChangeShapeType="1"/>
          </p:cNvSpPr>
          <p:nvPr/>
        </p:nvSpPr>
        <p:spPr bwMode="auto">
          <a:xfrm flipH="1">
            <a:off x="5829300" y="56975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25" name="Oval 78"/>
          <p:cNvSpPr>
            <a:spLocks noChangeArrowheads="1"/>
          </p:cNvSpPr>
          <p:nvPr/>
        </p:nvSpPr>
        <p:spPr bwMode="auto">
          <a:xfrm>
            <a:off x="7239000" y="36528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26" name="Oval 79"/>
          <p:cNvSpPr>
            <a:spLocks noChangeArrowheads="1"/>
          </p:cNvSpPr>
          <p:nvPr/>
        </p:nvSpPr>
        <p:spPr bwMode="auto">
          <a:xfrm>
            <a:off x="7721600" y="35004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27" name="Oval 80"/>
          <p:cNvSpPr>
            <a:spLocks noChangeArrowheads="1"/>
          </p:cNvSpPr>
          <p:nvPr/>
        </p:nvSpPr>
        <p:spPr bwMode="auto">
          <a:xfrm>
            <a:off x="7061200" y="47196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28" name="Oval 81"/>
          <p:cNvSpPr>
            <a:spLocks noChangeArrowheads="1"/>
          </p:cNvSpPr>
          <p:nvPr/>
        </p:nvSpPr>
        <p:spPr bwMode="auto">
          <a:xfrm>
            <a:off x="7264400" y="39322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29" name="Oval 82"/>
          <p:cNvSpPr>
            <a:spLocks noChangeArrowheads="1"/>
          </p:cNvSpPr>
          <p:nvPr/>
        </p:nvSpPr>
        <p:spPr bwMode="auto">
          <a:xfrm>
            <a:off x="6883400" y="54054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30" name="Oval 83"/>
          <p:cNvSpPr>
            <a:spLocks noChangeArrowheads="1"/>
          </p:cNvSpPr>
          <p:nvPr/>
        </p:nvSpPr>
        <p:spPr bwMode="auto">
          <a:xfrm>
            <a:off x="7086600" y="43132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31" name="Oval 84"/>
          <p:cNvSpPr>
            <a:spLocks noChangeArrowheads="1"/>
          </p:cNvSpPr>
          <p:nvPr/>
        </p:nvSpPr>
        <p:spPr bwMode="auto">
          <a:xfrm>
            <a:off x="7747000" y="41862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32" name="Oval 85"/>
          <p:cNvSpPr>
            <a:spLocks noChangeArrowheads="1"/>
          </p:cNvSpPr>
          <p:nvPr/>
        </p:nvSpPr>
        <p:spPr bwMode="auto">
          <a:xfrm>
            <a:off x="7467600" y="48466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33" name="Oval 86"/>
          <p:cNvSpPr>
            <a:spLocks noChangeArrowheads="1"/>
          </p:cNvSpPr>
          <p:nvPr/>
        </p:nvSpPr>
        <p:spPr bwMode="auto">
          <a:xfrm>
            <a:off x="7340600" y="41735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34" name="Oval 87"/>
          <p:cNvSpPr>
            <a:spLocks noChangeArrowheads="1"/>
          </p:cNvSpPr>
          <p:nvPr/>
        </p:nvSpPr>
        <p:spPr bwMode="auto">
          <a:xfrm>
            <a:off x="7569200" y="3779838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35" name="Line 88"/>
          <p:cNvSpPr>
            <a:spLocks noChangeShapeType="1"/>
          </p:cNvSpPr>
          <p:nvPr/>
        </p:nvSpPr>
        <p:spPr bwMode="auto">
          <a:xfrm>
            <a:off x="6642100" y="38687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36" name="Line 89"/>
          <p:cNvSpPr>
            <a:spLocks noChangeShapeType="1"/>
          </p:cNvSpPr>
          <p:nvPr/>
        </p:nvSpPr>
        <p:spPr bwMode="auto">
          <a:xfrm flipH="1">
            <a:off x="6642100" y="38687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37" name="Line 90"/>
          <p:cNvSpPr>
            <a:spLocks noChangeShapeType="1"/>
          </p:cNvSpPr>
          <p:nvPr/>
        </p:nvSpPr>
        <p:spPr bwMode="auto">
          <a:xfrm>
            <a:off x="6870700" y="3783013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38" name="Line 91"/>
          <p:cNvSpPr>
            <a:spLocks noChangeShapeType="1"/>
          </p:cNvSpPr>
          <p:nvPr/>
        </p:nvSpPr>
        <p:spPr bwMode="auto">
          <a:xfrm flipH="1">
            <a:off x="6870700" y="3783013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39" name="Line 92"/>
          <p:cNvSpPr>
            <a:spLocks noChangeShapeType="1"/>
          </p:cNvSpPr>
          <p:nvPr/>
        </p:nvSpPr>
        <p:spPr bwMode="auto">
          <a:xfrm>
            <a:off x="5972175" y="46307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40" name="Line 93"/>
          <p:cNvSpPr>
            <a:spLocks noChangeShapeType="1"/>
          </p:cNvSpPr>
          <p:nvPr/>
        </p:nvSpPr>
        <p:spPr bwMode="auto">
          <a:xfrm flipH="1">
            <a:off x="5972175" y="46307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41" name="Line 94"/>
          <p:cNvSpPr>
            <a:spLocks noChangeShapeType="1"/>
          </p:cNvSpPr>
          <p:nvPr/>
        </p:nvSpPr>
        <p:spPr bwMode="auto">
          <a:xfrm>
            <a:off x="6276975" y="44021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42" name="Line 95"/>
          <p:cNvSpPr>
            <a:spLocks noChangeShapeType="1"/>
          </p:cNvSpPr>
          <p:nvPr/>
        </p:nvSpPr>
        <p:spPr bwMode="auto">
          <a:xfrm flipH="1">
            <a:off x="6276975" y="44021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43" name="Line 96"/>
          <p:cNvSpPr>
            <a:spLocks noChangeShapeType="1"/>
          </p:cNvSpPr>
          <p:nvPr/>
        </p:nvSpPr>
        <p:spPr bwMode="auto">
          <a:xfrm>
            <a:off x="6718300" y="4468813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44" name="Line 97"/>
          <p:cNvSpPr>
            <a:spLocks noChangeShapeType="1"/>
          </p:cNvSpPr>
          <p:nvPr/>
        </p:nvSpPr>
        <p:spPr bwMode="auto">
          <a:xfrm flipH="1">
            <a:off x="6718300" y="4468813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45" name="Line 98"/>
          <p:cNvSpPr>
            <a:spLocks noChangeShapeType="1"/>
          </p:cNvSpPr>
          <p:nvPr/>
        </p:nvSpPr>
        <p:spPr bwMode="auto">
          <a:xfrm>
            <a:off x="6403975" y="55451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46" name="Line 99"/>
          <p:cNvSpPr>
            <a:spLocks noChangeShapeType="1"/>
          </p:cNvSpPr>
          <p:nvPr/>
        </p:nvSpPr>
        <p:spPr bwMode="auto">
          <a:xfrm flipH="1">
            <a:off x="6403975" y="55451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47" name="Line 100"/>
          <p:cNvSpPr>
            <a:spLocks noChangeShapeType="1"/>
          </p:cNvSpPr>
          <p:nvPr/>
        </p:nvSpPr>
        <p:spPr bwMode="auto">
          <a:xfrm>
            <a:off x="6261100" y="40973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48" name="Line 101"/>
          <p:cNvSpPr>
            <a:spLocks noChangeShapeType="1"/>
          </p:cNvSpPr>
          <p:nvPr/>
        </p:nvSpPr>
        <p:spPr bwMode="auto">
          <a:xfrm flipH="1">
            <a:off x="6261100" y="40973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49" name="Line 102"/>
          <p:cNvSpPr>
            <a:spLocks noChangeShapeType="1"/>
          </p:cNvSpPr>
          <p:nvPr/>
        </p:nvSpPr>
        <p:spPr bwMode="auto">
          <a:xfrm>
            <a:off x="6057900" y="54689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50" name="Line 103"/>
          <p:cNvSpPr>
            <a:spLocks noChangeShapeType="1"/>
          </p:cNvSpPr>
          <p:nvPr/>
        </p:nvSpPr>
        <p:spPr bwMode="auto">
          <a:xfrm flipH="1">
            <a:off x="6057900" y="54689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51" name="Line 104"/>
          <p:cNvSpPr>
            <a:spLocks noChangeShapeType="1"/>
          </p:cNvSpPr>
          <p:nvPr/>
        </p:nvSpPr>
        <p:spPr bwMode="auto">
          <a:xfrm>
            <a:off x="6057900" y="50117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52" name="Line 105"/>
          <p:cNvSpPr>
            <a:spLocks noChangeShapeType="1"/>
          </p:cNvSpPr>
          <p:nvPr/>
        </p:nvSpPr>
        <p:spPr bwMode="auto">
          <a:xfrm flipH="1">
            <a:off x="6057900" y="5011738"/>
            <a:ext cx="139700" cy="139700"/>
          </a:xfrm>
          <a:prstGeom prst="line">
            <a:avLst/>
          </a:prstGeom>
          <a:noFill/>
          <a:ln w="25400">
            <a:solidFill>
              <a:srgbClr val="C8FEC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53" name="Line 106"/>
          <p:cNvSpPr>
            <a:spLocks noChangeShapeType="1"/>
          </p:cNvSpPr>
          <p:nvPr/>
        </p:nvSpPr>
        <p:spPr bwMode="auto">
          <a:xfrm flipV="1">
            <a:off x="5181600" y="2789238"/>
            <a:ext cx="0" cy="3192462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54" name="Line 107"/>
          <p:cNvSpPr>
            <a:spLocks noChangeShapeType="1"/>
          </p:cNvSpPr>
          <p:nvPr/>
        </p:nvSpPr>
        <p:spPr bwMode="auto">
          <a:xfrm flipV="1">
            <a:off x="6935788" y="3324225"/>
            <a:ext cx="1673225" cy="1292225"/>
          </a:xfrm>
          <a:prstGeom prst="line">
            <a:avLst/>
          </a:prstGeom>
          <a:noFill/>
          <a:ln w="25400">
            <a:solidFill>
              <a:srgbClr val="FAFD00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55" name="Line 108"/>
          <p:cNvSpPr>
            <a:spLocks noChangeShapeType="1"/>
          </p:cNvSpPr>
          <p:nvPr/>
        </p:nvSpPr>
        <p:spPr bwMode="auto">
          <a:xfrm flipH="1" flipV="1">
            <a:off x="6402388" y="3933825"/>
            <a:ext cx="530225" cy="682625"/>
          </a:xfrm>
          <a:prstGeom prst="line">
            <a:avLst/>
          </a:prstGeom>
          <a:noFill/>
          <a:ln w="25400">
            <a:solidFill>
              <a:srgbClr val="FAFD00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56" name="Rectangle 109"/>
          <p:cNvSpPr>
            <a:spLocks noChangeArrowheads="1"/>
          </p:cNvSpPr>
          <p:nvPr/>
        </p:nvSpPr>
        <p:spPr bwMode="auto">
          <a:xfrm>
            <a:off x="914400" y="1524000"/>
            <a:ext cx="7288855" cy="770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zh-TW" sz="2200" b="1" dirty="0" smtClean="0"/>
              <a:t>Not designed for classification problem (with labeled</a:t>
            </a:r>
          </a:p>
          <a:p>
            <a:pPr algn="l"/>
            <a:r>
              <a:rPr lang="en-US" altLang="zh-TW" sz="2200" b="1" dirty="0" smtClean="0"/>
              <a:t>training data.</a:t>
            </a:r>
            <a:endParaRPr lang="en-US" altLang="zh-TW" sz="2200" b="1" dirty="0"/>
          </a:p>
        </p:txBody>
      </p:sp>
      <p:sp>
        <p:nvSpPr>
          <p:cNvPr id="6257" name="Rectangle 110"/>
          <p:cNvSpPr>
            <a:spLocks noChangeArrowheads="1"/>
          </p:cNvSpPr>
          <p:nvPr/>
        </p:nvSpPr>
        <p:spPr bwMode="auto">
          <a:xfrm>
            <a:off x="1600200" y="2667000"/>
            <a:ext cx="206851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zh-TW" sz="2200" b="1">
                <a:solidFill>
                  <a:srgbClr val="C8FEC8"/>
                </a:solidFill>
              </a:rPr>
              <a:t>Ideal situation</a:t>
            </a:r>
          </a:p>
        </p:txBody>
      </p:sp>
      <p:sp>
        <p:nvSpPr>
          <p:cNvPr id="6258" name="Rectangle 111"/>
          <p:cNvSpPr>
            <a:spLocks noChangeArrowheads="1"/>
          </p:cNvSpPr>
          <p:nvPr/>
        </p:nvSpPr>
        <p:spPr bwMode="auto">
          <a:xfrm>
            <a:off x="5627688" y="2667000"/>
            <a:ext cx="27971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zh-TW" sz="2200" b="1">
                <a:solidFill>
                  <a:srgbClr val="C8FEC8"/>
                </a:solidFill>
              </a:rPr>
              <a:t>Adversary situation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95.Conf.Template/4.0v3">
  <a:themeElements>
    <a:clrScheme name="">
      <a:dk1>
        <a:srgbClr val="000000"/>
      </a:dk1>
      <a:lt1>
        <a:srgbClr val="0082AD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AC1D3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95.Conf.Template/4.0v3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600" b="0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600" b="0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95.Conf.Template/4.0v3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5.Conf.Template/4.0v3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5.Conf.Template/4.0v3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5.Conf.Template/4.0v3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5.Conf.Template/4.0v3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5.Conf.Template/4.0v3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5.Conf.Template/4.0v3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Rocco 1:95 conference:Powerpoint Template:95.Conf.Template/4.0v3</Template>
  <TotalTime>1889</TotalTime>
  <Pages>20</Pages>
  <Words>442</Words>
  <Application>Microsoft Office PowerPoint</Application>
  <PresentationFormat>Letter 紙張 (8.5x11 英吋)</PresentationFormat>
  <Paragraphs>122</Paragraphs>
  <Slides>10</Slides>
  <Notes>10</Notes>
  <HiddenSlides>1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2" baseType="lpstr">
      <vt:lpstr>95.Conf.Template/4.0v3</vt:lpstr>
      <vt:lpstr>Equation</vt:lpstr>
      <vt:lpstr>Principal Component Analysis (PCA)</vt:lpstr>
      <vt:lpstr>Introduction</vt:lpstr>
      <vt:lpstr>Problem Definition</vt:lpstr>
      <vt:lpstr>Math Formulation</vt:lpstr>
      <vt:lpstr>Optimization of the Obj. Function</vt:lpstr>
      <vt:lpstr>Steps for PCA</vt:lpstr>
      <vt:lpstr>Tidbits</vt:lpstr>
      <vt:lpstr>Example of PCA</vt:lpstr>
      <vt:lpstr>Weakness of PCA</vt:lpstr>
      <vt:lpstr>Linear Discriminant Analysis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would be an example of a two line header</dc:title>
  <dc:creator>Ken Hyman</dc:creator>
  <cp:lastModifiedBy>jang</cp:lastModifiedBy>
  <cp:revision>382</cp:revision>
  <cp:lastPrinted>1997-06-28T13:53:06Z</cp:lastPrinted>
  <dcterms:created xsi:type="dcterms:W3CDTF">1995-10-11T18:38:31Z</dcterms:created>
  <dcterms:modified xsi:type="dcterms:W3CDTF">2011-12-13T07:16:55Z</dcterms:modified>
</cp:coreProperties>
</file>