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6" r:id="rId2"/>
    <p:sldId id="257" r:id="rId3"/>
    <p:sldId id="261" r:id="rId4"/>
    <p:sldId id="258" r:id="rId5"/>
    <p:sldId id="259" r:id="rId6"/>
    <p:sldId id="281" r:id="rId7"/>
    <p:sldId id="286" r:id="rId8"/>
    <p:sldId id="260" r:id="rId9"/>
    <p:sldId id="283" r:id="rId10"/>
    <p:sldId id="284" r:id="rId11"/>
    <p:sldId id="276" r:id="rId12"/>
    <p:sldId id="264" r:id="rId13"/>
    <p:sldId id="285" r:id="rId14"/>
    <p:sldId id="291" r:id="rId15"/>
    <p:sldId id="265" r:id="rId16"/>
    <p:sldId id="266" r:id="rId17"/>
    <p:sldId id="267" r:id="rId18"/>
    <p:sldId id="268" r:id="rId19"/>
    <p:sldId id="269" r:id="rId20"/>
    <p:sldId id="290" r:id="rId21"/>
    <p:sldId id="277" r:id="rId22"/>
    <p:sldId id="278" r:id="rId23"/>
    <p:sldId id="272" r:id="rId24"/>
    <p:sldId id="289" r:id="rId25"/>
    <p:sldId id="273" r:id="rId26"/>
    <p:sldId id="288" r:id="rId27"/>
    <p:sldId id="279" r:id="rId28"/>
    <p:sldId id="274" r:id="rId29"/>
    <p:sldId id="287" r:id="rId30"/>
    <p:sldId id="275" r:id="rId31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0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47107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08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09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0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1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2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3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4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5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6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7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8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9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20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21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22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23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24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25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26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27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28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29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30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31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32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33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34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35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36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37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38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39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40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47141" name="Rectangle 3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7142" name="Rectangle 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7143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7144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47145" name="Rectangle 4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0759642-67EB-4F32-A952-5FF2E03C272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205C6-25A5-44FE-9800-2532C5C7300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>
    <p:cover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ADF7DA-D516-4E27-8752-49B53DA8E18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>
    <p:cover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F72AA-7CFB-4DE6-B457-4B85AC6F435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>
    <p:cover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41AE50-F835-465C-889F-C545CD94325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>
    <p:cover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2CDF1B-11C1-4BBA-B81F-6C53986F4B3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>
    <p:cover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0C025-0998-4F1E-84F5-97B4A99623B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>
    <p:cover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B0E4D8-E480-46E8-A157-29C8ED99B4C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>
    <p:cover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2C36AC-97CF-4122-A000-B3A7D774CB8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>
    <p:cover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7AA566-9844-41A5-A385-1F8542F83C2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>
    <p:cover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50F713-1E96-4EC9-9FA9-81D87EA43FA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>
    <p:cover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2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46083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084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085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086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087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088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089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090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091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092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093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094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095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096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097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098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099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100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101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102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103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104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105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106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107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108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109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110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111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112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113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114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115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116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46117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46118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6119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endParaRPr lang="en-US" altLang="zh-TW"/>
          </a:p>
        </p:txBody>
      </p:sp>
      <p:sp>
        <p:nvSpPr>
          <p:cNvPr id="46120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/>
            </a:lvl1pPr>
          </a:lstStyle>
          <a:p>
            <a:endParaRPr lang="en-US" altLang="zh-TW"/>
          </a:p>
        </p:txBody>
      </p:sp>
      <p:sp>
        <p:nvSpPr>
          <p:cNvPr id="46121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173ADF6F-01CC-48E3-96AB-4202D844722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>
    <p:cover dir="ld"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876550"/>
            <a:ext cx="7772400" cy="628650"/>
          </a:xfrm>
        </p:spPr>
        <p:txBody>
          <a:bodyPr/>
          <a:lstStyle/>
          <a:p>
            <a:r>
              <a:rPr lang="zh-TW" altLang="en-US" sz="4800"/>
              <a:t>代議體制與公民社會的關係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/>
          </a:p>
          <a:p>
            <a:r>
              <a:rPr lang="zh-TW" altLang="en-US"/>
              <a:t>沈宗瑞</a:t>
            </a:r>
          </a:p>
          <a:p>
            <a:r>
              <a:rPr lang="en-US" altLang="zh-TW"/>
              <a:t>2010.11.02</a:t>
            </a:r>
          </a:p>
        </p:txBody>
      </p:sp>
    </p:spTree>
  </p:cSld>
  <p:clrMapOvr>
    <a:masterClrMapping/>
  </p:clrMapOvr>
  <p:transition>
    <p:cover dir="l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2010</a:t>
            </a:r>
            <a:r>
              <a:rPr lang="zh-TW" altLang="en-US"/>
              <a:t>英國新內閣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800"/>
              <a:t>保守黨獲得下議院</a:t>
            </a:r>
            <a:r>
              <a:rPr lang="en-US" altLang="zh-TW" sz="2800"/>
              <a:t>650</a:t>
            </a:r>
            <a:r>
              <a:rPr lang="zh-TW" altLang="en-US" sz="2800"/>
              <a:t>議席中</a:t>
            </a:r>
            <a:r>
              <a:rPr lang="en-US" altLang="zh-TW" sz="2800"/>
              <a:t>305</a:t>
            </a:r>
            <a:r>
              <a:rPr lang="zh-TW" altLang="en-US" sz="2800"/>
              <a:t>個席次，成為第一大黨，但仍沒有超過</a:t>
            </a:r>
            <a:r>
              <a:rPr lang="en-US" altLang="zh-TW" sz="2800"/>
              <a:t>326</a:t>
            </a:r>
            <a:r>
              <a:rPr lang="zh-TW" altLang="en-US" sz="2800"/>
              <a:t>席的獨立組閣門檻，保守黨黨魁卡麥隆（</a:t>
            </a:r>
            <a:r>
              <a:rPr lang="en-US" altLang="zh-TW" sz="2800"/>
              <a:t>David Cameron</a:t>
            </a:r>
            <a:r>
              <a:rPr lang="zh-TW" altLang="en-US" sz="2800"/>
              <a:t>）邀請第</a:t>
            </a:r>
            <a:r>
              <a:rPr lang="en-US" altLang="zh-TW" sz="2800"/>
              <a:t>3</a:t>
            </a:r>
            <a:r>
              <a:rPr lang="zh-TW" altLang="en-US" sz="2800"/>
              <a:t>大的自由民主黨（</a:t>
            </a:r>
            <a:r>
              <a:rPr lang="en-US" altLang="zh-TW" sz="2800"/>
              <a:t>Liberal Democrats</a:t>
            </a:r>
            <a:r>
              <a:rPr lang="zh-TW" altLang="en-US" sz="2800"/>
              <a:t>）共組「有力政府」。</a:t>
            </a:r>
          </a:p>
          <a:p>
            <a:pPr>
              <a:lnSpc>
                <a:spcPct val="90000"/>
              </a:lnSpc>
            </a:pPr>
            <a:r>
              <a:rPr lang="zh-TW" altLang="en-US" sz="2800"/>
              <a:t>前首相布朗（</a:t>
            </a:r>
            <a:r>
              <a:rPr lang="en-US" altLang="zh-TW" sz="2800"/>
              <a:t>Gordon Brown</a:t>
            </a:r>
            <a:r>
              <a:rPr lang="zh-TW" altLang="en-US" sz="2800"/>
              <a:t>）的工黨（</a:t>
            </a:r>
            <a:r>
              <a:rPr lang="en-US" altLang="zh-TW" sz="2800"/>
              <a:t>Labour</a:t>
            </a:r>
            <a:r>
              <a:rPr lang="zh-TW" altLang="en-US" sz="2800"/>
              <a:t>）挫敗丟失</a:t>
            </a:r>
            <a:r>
              <a:rPr lang="en-US" altLang="zh-TW" sz="2800"/>
              <a:t>91</a:t>
            </a:r>
            <a:r>
              <a:rPr lang="zh-TW" altLang="en-US" sz="2800"/>
              <a:t>個席次為</a:t>
            </a:r>
            <a:r>
              <a:rPr lang="en-US" altLang="zh-TW" sz="2800"/>
              <a:t>258</a:t>
            </a:r>
            <a:r>
              <a:rPr lang="zh-TW" altLang="en-US" sz="2800"/>
              <a:t>；保守黨增加</a:t>
            </a:r>
            <a:r>
              <a:rPr lang="en-US" altLang="zh-TW" sz="2800"/>
              <a:t>97</a:t>
            </a:r>
            <a:r>
              <a:rPr lang="zh-TW" altLang="en-US" sz="2800"/>
              <a:t>席，為</a:t>
            </a:r>
            <a:r>
              <a:rPr lang="en-US" altLang="zh-TW" sz="2800"/>
              <a:t>305</a:t>
            </a:r>
            <a:r>
              <a:rPr lang="zh-TW" altLang="en-US" sz="2800"/>
              <a:t>席；而選前民調與二大黨不相上下的自由民主黨只拿下</a:t>
            </a:r>
            <a:r>
              <a:rPr lang="en-US" altLang="zh-TW" sz="2800"/>
              <a:t>61</a:t>
            </a:r>
            <a:r>
              <a:rPr lang="zh-TW" altLang="en-US" sz="2800"/>
              <a:t>個席次，黨魁克萊格（</a:t>
            </a:r>
            <a:r>
              <a:rPr lang="en-US" altLang="zh-TW" sz="2800"/>
              <a:t>Nick Clegg</a:t>
            </a:r>
            <a:r>
              <a:rPr lang="zh-TW" altLang="en-US" sz="2800"/>
              <a:t>）坦承對選舉結果感到失望。</a:t>
            </a:r>
            <a:br>
              <a:rPr lang="zh-TW" altLang="en-US" sz="2800"/>
            </a:br>
            <a:endParaRPr lang="zh-TW" altLang="en-US" sz="2800"/>
          </a:p>
          <a:p>
            <a:pPr>
              <a:lnSpc>
                <a:spcPct val="90000"/>
              </a:lnSpc>
            </a:pPr>
            <a:r>
              <a:rPr lang="zh-TW" altLang="en-US" sz="2800"/>
              <a:t>由於沒有一個政黨取得絕對多數，成為</a:t>
            </a:r>
            <a:r>
              <a:rPr lang="en-US" altLang="zh-TW" sz="2800"/>
              <a:t>1974</a:t>
            </a:r>
            <a:r>
              <a:rPr lang="zh-TW" altLang="en-US" sz="2800"/>
              <a:t>年以來首度局面。</a:t>
            </a:r>
          </a:p>
        </p:txBody>
      </p:sp>
    </p:spTree>
  </p:cSld>
  <p:clrMapOvr>
    <a:masterClrMapping/>
  </p:clrMapOvr>
  <p:transition>
    <p:cover dir="l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 startAt="3"/>
            </a:pPr>
            <a:endParaRPr lang="en-US" altLang="zh-TW"/>
          </a:p>
          <a:p>
            <a:pPr marL="609600" indent="-609600">
              <a:buFont typeface="Wingdings" pitchFamily="2" charset="2"/>
              <a:buAutoNum type="arabicPeriod" startAt="3"/>
            </a:pPr>
            <a:endParaRPr lang="en-US" altLang="zh-TW"/>
          </a:p>
          <a:p>
            <a:pPr marL="609600" indent="-609600">
              <a:buFont typeface="Wingdings" pitchFamily="2" charset="2"/>
              <a:buAutoNum type="arabicPeriod" startAt="3"/>
            </a:pPr>
            <a:r>
              <a:rPr lang="zh-TW" altLang="en-US"/>
              <a:t>半總統制</a:t>
            </a:r>
            <a:r>
              <a:rPr lang="en-US" altLang="zh-TW"/>
              <a:t>(semi-presidential system)</a:t>
            </a:r>
            <a:r>
              <a:rPr lang="zh-TW" altLang="en-US"/>
              <a:t>，是指總統經由直選產生，而總理及內閣係對國會負責，並將兩者結合於一的制度。</a:t>
            </a:r>
          </a:p>
          <a:p>
            <a:pPr marL="609600" indent="-609600">
              <a:buFont typeface="Wingdings" pitchFamily="2" charset="2"/>
              <a:buAutoNum type="arabicPeriod" startAt="3"/>
            </a:pPr>
            <a:endParaRPr lang="zh-TW" altLang="en-US"/>
          </a:p>
          <a:p>
            <a:pPr marL="609600" indent="-609600">
              <a:buFont typeface="Wingdings" pitchFamily="2" charset="2"/>
              <a:buNone/>
            </a:pPr>
            <a:r>
              <a:rPr lang="zh-TW" altLang="en-US"/>
              <a:t>  </a:t>
            </a:r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9144000" cy="1143000"/>
          </a:xfrm>
          <a:noFill/>
          <a:ln/>
        </p:spPr>
        <p:txBody>
          <a:bodyPr/>
          <a:lstStyle/>
          <a:p>
            <a:r>
              <a:rPr lang="zh-TW" altLang="en-US" sz="3600"/>
              <a:t>一、行政權集中在單一政黨多數內閣</a:t>
            </a:r>
            <a:r>
              <a:rPr lang="en-US" altLang="zh-TW" sz="3600"/>
              <a:t>(</a:t>
            </a:r>
            <a:r>
              <a:rPr lang="zh-TW" altLang="en-US" sz="3600"/>
              <a:t>內閣制</a:t>
            </a:r>
            <a:r>
              <a:rPr lang="en-US" altLang="zh-TW" sz="3600"/>
              <a:t>)</a:t>
            </a:r>
            <a:r>
              <a:rPr lang="zh-TW" altLang="en-US" sz="3600"/>
              <a:t>或</a:t>
            </a:r>
            <a:r>
              <a:rPr lang="en-US" altLang="zh-TW" sz="3600"/>
              <a:t>(</a:t>
            </a:r>
            <a:r>
              <a:rPr lang="zh-TW" altLang="en-US" sz="3600"/>
              <a:t>總統制</a:t>
            </a:r>
            <a:r>
              <a:rPr lang="en-US" altLang="zh-TW" sz="3600"/>
              <a:t>) vs.</a:t>
            </a:r>
            <a:r>
              <a:rPr lang="zh-TW" altLang="en-US" sz="3600"/>
              <a:t>多黨聯合內閣的行政權</a:t>
            </a:r>
            <a:r>
              <a:rPr lang="en-US" altLang="zh-TW" sz="3600"/>
              <a:t>(</a:t>
            </a:r>
            <a:r>
              <a:rPr lang="zh-TW" altLang="en-US" sz="3600"/>
              <a:t>續</a:t>
            </a:r>
            <a:r>
              <a:rPr lang="en-US" altLang="zh-TW" sz="3600"/>
              <a:t>)</a:t>
            </a:r>
          </a:p>
        </p:txBody>
      </p:sp>
    </p:spTree>
  </p:cSld>
  <p:clrMapOvr>
    <a:masterClrMapping/>
  </p:clrMapOvr>
  <p:transition>
    <p:cover dir="l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半總統制</a:t>
            </a:r>
          </a:p>
        </p:txBody>
      </p:sp>
      <p:pic>
        <p:nvPicPr>
          <p:cNvPr id="12292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81000" y="762000"/>
            <a:ext cx="8534400" cy="5776913"/>
          </a:xfrm>
          <a:noFill/>
          <a:ln/>
        </p:spPr>
      </p:pic>
    </p:spTree>
  </p:cSld>
  <p:clrMapOvr>
    <a:masterClrMapping/>
  </p:clrMapOvr>
  <p:transition>
    <p:cover dir="l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法國與台灣總統大選得票率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altLang="zh-TW"/>
              <a:t>2008</a:t>
            </a:r>
            <a:r>
              <a:rPr lang="zh-TW" altLang="en-US"/>
              <a:t>年， 國 民 黨  馬 英 九 和 蕭 萬 長 得 票 </a:t>
            </a:r>
            <a:r>
              <a:rPr lang="en-US" altLang="zh-TW"/>
              <a:t>765 </a:t>
            </a:r>
            <a:r>
              <a:rPr lang="zh-TW" altLang="en-US"/>
              <a:t>萬 </a:t>
            </a:r>
            <a:r>
              <a:rPr lang="en-US" altLang="zh-TW"/>
              <a:t>8724 </a:t>
            </a:r>
            <a:r>
              <a:rPr lang="zh-TW" altLang="en-US"/>
              <a:t>票 ， 得 票 率 </a:t>
            </a:r>
            <a:r>
              <a:rPr lang="en-US" altLang="zh-TW"/>
              <a:t>58.45% </a:t>
            </a:r>
            <a:r>
              <a:rPr lang="zh-TW" altLang="en-US"/>
              <a:t>； 民 進 黨 的 謝 長 廷 、 蘇 貞 昌 得 票 </a:t>
            </a:r>
            <a:r>
              <a:rPr lang="en-US" altLang="zh-TW"/>
              <a:t>544 </a:t>
            </a:r>
            <a:r>
              <a:rPr lang="zh-TW" altLang="en-US"/>
              <a:t>萬 </a:t>
            </a:r>
            <a:r>
              <a:rPr lang="en-US" altLang="zh-TW"/>
              <a:t>5239 </a:t>
            </a:r>
            <a:r>
              <a:rPr lang="zh-TW" altLang="en-US"/>
              <a:t>票 ， 得 票 率 </a:t>
            </a:r>
            <a:r>
              <a:rPr lang="en-US" altLang="zh-TW"/>
              <a:t>41.55% </a:t>
            </a:r>
            <a:r>
              <a:rPr lang="zh-TW" altLang="en-US"/>
              <a:t>。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TW"/>
              <a:t>2007</a:t>
            </a:r>
            <a:r>
              <a:rPr lang="zh-TW" altLang="en-US"/>
              <a:t>法國總統大選第二回合投票結果，保守派候選人薩科齊得票率五成三，篤定當選。社會黨女性候選人賀雅爾，則以四成七得票率，痛失總統寶座 。</a:t>
            </a:r>
          </a:p>
          <a:p>
            <a:pPr marL="609600" indent="-609600">
              <a:lnSpc>
                <a:spcPct val="90000"/>
              </a:lnSpc>
            </a:pPr>
            <a:endParaRPr lang="en-US" altLang="zh-TW"/>
          </a:p>
        </p:txBody>
      </p:sp>
    </p:spTree>
  </p:cSld>
  <p:clrMapOvr>
    <a:masterClrMapping/>
  </p:clrMapOvr>
  <p:transition>
    <p:cover dir="l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台灣與法國體制重要差異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/>
              <a:t>一、台灣總統選舉採相對多數決；法國總統採二輪投票制</a:t>
            </a:r>
          </a:p>
          <a:p>
            <a:pPr>
              <a:lnSpc>
                <a:spcPct val="90000"/>
              </a:lnSpc>
            </a:pPr>
            <a:r>
              <a:rPr lang="zh-TW" altLang="en-US"/>
              <a:t>二、台灣行政院長被總統任命，不須經國會同意；法國總理由總統提名須經國會同意</a:t>
            </a:r>
          </a:p>
          <a:p>
            <a:pPr>
              <a:lnSpc>
                <a:spcPct val="90000"/>
              </a:lnSpc>
            </a:pPr>
            <a:r>
              <a:rPr lang="zh-TW" altLang="en-US"/>
              <a:t>三、台灣採一院制；法國採兩院制</a:t>
            </a:r>
          </a:p>
          <a:p>
            <a:pPr>
              <a:lnSpc>
                <a:spcPct val="90000"/>
              </a:lnSpc>
            </a:pPr>
            <a:r>
              <a:rPr lang="zh-TW" altLang="en-US"/>
              <a:t>四、相對台灣而言，法國國會職權在憲法中採正面表列，其他權限則歸行政權，顯示弱勢</a:t>
            </a:r>
          </a:p>
        </p:txBody>
      </p:sp>
    </p:spTree>
  </p:cSld>
  <p:clrMapOvr>
    <a:masterClrMapping/>
  </p:clrMapOvr>
  <p:transition>
    <p:cover dir="l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4925"/>
            <a:ext cx="8724900" cy="1411288"/>
          </a:xfrm>
        </p:spPr>
        <p:txBody>
          <a:bodyPr/>
          <a:lstStyle/>
          <a:p>
            <a:r>
              <a:rPr lang="zh-TW" altLang="en-US" sz="4000"/>
              <a:t>二、行政部門佔優勢下的行政立法機關</a:t>
            </a:r>
            <a:r>
              <a:rPr lang="en-US" altLang="zh-TW" sz="4000"/>
              <a:t>vs.</a:t>
            </a:r>
            <a:r>
              <a:rPr lang="zh-TW" altLang="en-US" sz="4000"/>
              <a:t>行政立法間的權力平衡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en-US" altLang="zh-TW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/>
              <a:t>1.  </a:t>
            </a:r>
            <a:r>
              <a:rPr lang="zh-TW" altLang="en-US"/>
              <a:t>多數模型：英國─內閣佔優勢</a:t>
            </a:r>
          </a:p>
          <a:p>
            <a:pPr marL="609600" indent="-609600">
              <a:lnSpc>
                <a:spcPct val="90000"/>
              </a:lnSpc>
            </a:pPr>
            <a:endParaRPr lang="zh-TW" altLang="en-US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/>
              <a:t>2.  </a:t>
            </a:r>
            <a:r>
              <a:rPr lang="zh-TW" altLang="en-US"/>
              <a:t>共識模型：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/>
              <a:t>     瑞士─聯邦委員會，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/>
              <a:t>     比利時─短命內閣，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/>
              <a:t>     美國─總統制，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/>
              <a:t>     法國─半總統制</a:t>
            </a:r>
          </a:p>
        </p:txBody>
      </p:sp>
    </p:spTree>
  </p:cSld>
  <p:clrMapOvr>
    <a:masterClrMapping/>
  </p:clrMapOvr>
  <p:transition>
    <p:cover dir="l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zh-TW" altLang="en-US"/>
              <a:t>三、兩黨制</a:t>
            </a:r>
            <a:r>
              <a:rPr lang="en-US" altLang="zh-TW"/>
              <a:t>vs.</a:t>
            </a:r>
            <a:r>
              <a:rPr lang="zh-TW" altLang="en-US"/>
              <a:t>多黨制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638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TW" altLang="en-US"/>
              <a:t>一般在國會超過</a:t>
            </a:r>
            <a:r>
              <a:rPr lang="en-US" altLang="zh-TW"/>
              <a:t>5%</a:t>
            </a:r>
            <a:r>
              <a:rPr lang="zh-TW" altLang="en-US"/>
              <a:t>以上，才被視為一個政黨。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TW" altLang="en-US"/>
              <a:t>造成政黨數量原因：歷史社會文化，以及選舉制度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TW" altLang="en-US"/>
              <a:t>美國學者</a:t>
            </a:r>
            <a:r>
              <a:rPr lang="en-US" altLang="zh-TW"/>
              <a:t>Douglas W. Rae</a:t>
            </a:r>
            <a:r>
              <a:rPr lang="zh-TW" altLang="en-US"/>
              <a:t>提出的分類標準：所謂</a:t>
            </a:r>
            <a:r>
              <a:rPr lang="zh-TW" altLang="en-US" u="sng"/>
              <a:t>兩黨制</a:t>
            </a:r>
            <a:r>
              <a:rPr lang="zh-TW" altLang="en-US"/>
              <a:t>，係指國會中兩個最大政黨之席次總和佔百分之九十以上，且無任何一政黨議席佔百分之七十以上的情況。因此，如果有一政黨所掌握之議席超過百分之七十以上，這就是</a:t>
            </a:r>
            <a:r>
              <a:rPr lang="zh-TW" altLang="en-US" u="sng"/>
              <a:t>一黨獨大制</a:t>
            </a:r>
            <a:r>
              <a:rPr lang="zh-TW" altLang="en-US"/>
              <a:t>；若無一黨佔百分之七十以上，兩大政黨總和亦未超過百分之九十，就是</a:t>
            </a:r>
            <a:r>
              <a:rPr lang="zh-TW" altLang="en-US" u="sng"/>
              <a:t>多黨制</a:t>
            </a:r>
            <a:r>
              <a:rPr lang="zh-TW" altLang="en-US"/>
              <a:t>。</a:t>
            </a:r>
          </a:p>
        </p:txBody>
      </p:sp>
    </p:spTree>
  </p:cSld>
  <p:clrMapOvr>
    <a:masterClrMapping/>
  </p:clrMapOvr>
  <p:transition>
    <p:cover dir="l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zh-TW" altLang="en-US"/>
              <a:t>三、兩黨制</a:t>
            </a:r>
            <a:r>
              <a:rPr lang="en-US" altLang="zh-TW"/>
              <a:t>vs.</a:t>
            </a:r>
            <a:r>
              <a:rPr lang="zh-TW" altLang="en-US"/>
              <a:t>多黨制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pPr marL="533400" indent="-533400">
              <a:buFont typeface="Wingdings" pitchFamily="2" charset="2"/>
              <a:buAutoNum type="arabicPeriod" startAt="4"/>
            </a:pPr>
            <a:r>
              <a:rPr lang="zh-TW" altLang="en-US"/>
              <a:t>有關選舉制度對政黨制度之影響，最有名的說法當推</a:t>
            </a:r>
            <a:r>
              <a:rPr lang="zh-TW" altLang="en-US" b="1"/>
              <a:t>杜維雪法則（</a:t>
            </a:r>
            <a:r>
              <a:rPr lang="en-US" altLang="zh-TW" b="1"/>
              <a:t>Duverger's law</a:t>
            </a:r>
            <a:r>
              <a:rPr lang="zh-TW" altLang="en-US" b="1"/>
              <a:t>）</a:t>
            </a:r>
            <a:r>
              <a:rPr lang="zh-TW" altLang="en-US"/>
              <a:t>，其意為：</a:t>
            </a:r>
            <a:r>
              <a:rPr lang="zh-TW" altLang="en-US" u="sng"/>
              <a:t>在無嚴重社會分歧之情況下，單一選區制相對多數決法會導致兩黨制。</a:t>
            </a:r>
            <a:endParaRPr lang="zh-TW" altLang="en-US" b="1" u="sng"/>
          </a:p>
          <a:p>
            <a:pPr marL="533400" indent="-533400">
              <a:buFont typeface="Wingdings" pitchFamily="2" charset="2"/>
              <a:buAutoNum type="arabicPeriod" startAt="4"/>
            </a:pPr>
            <a:r>
              <a:rPr lang="zh-TW" altLang="en-US" b="1"/>
              <a:t>杜維雪假說（</a:t>
            </a:r>
            <a:r>
              <a:rPr lang="en-US" altLang="zh-TW" b="1"/>
              <a:t>Duverger's Hypothsis</a:t>
            </a:r>
            <a:r>
              <a:rPr lang="zh-TW" altLang="en-US" b="1"/>
              <a:t>）：</a:t>
            </a:r>
            <a:r>
              <a:rPr lang="zh-TW" altLang="en-US"/>
              <a:t>比例代表制會導致多黨制，必須有個前提，即小黨要先出籠。只要小黨出現，比例代表制不會刻意加以排擠，多黨制就成為自然的結果。</a:t>
            </a:r>
          </a:p>
        </p:txBody>
      </p:sp>
    </p:spTree>
  </p:cSld>
  <p:clrMapOvr>
    <a:masterClrMapping/>
  </p:clrMapOvr>
  <p:transition>
    <p:cover dir="l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四、多數決</a:t>
            </a:r>
            <a:r>
              <a:rPr lang="en-US" altLang="zh-TW"/>
              <a:t>vs.</a:t>
            </a:r>
            <a:r>
              <a:rPr lang="zh-TW" altLang="en-US"/>
              <a:t>比例代表制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562600"/>
          </a:xfrm>
        </p:spPr>
        <p:txBody>
          <a:bodyPr/>
          <a:lstStyle/>
          <a:p>
            <a:pPr marL="533400" indent="-533400">
              <a:buFont typeface="Wingdings" pitchFamily="2" charset="2"/>
              <a:buAutoNum type="arabicPeriod"/>
            </a:pPr>
            <a:r>
              <a:rPr lang="en-US" altLang="zh-TW" sz="2800"/>
              <a:t> </a:t>
            </a:r>
            <a:r>
              <a:rPr lang="zh-TW" altLang="en-US" sz="2800"/>
              <a:t>比例代表制</a:t>
            </a:r>
          </a:p>
          <a:p>
            <a:pPr marL="533400" indent="-533400"/>
            <a:r>
              <a:rPr lang="zh-TW" altLang="en-US" sz="2800"/>
              <a:t>比例代表制強調比例代表（</a:t>
            </a:r>
            <a:r>
              <a:rPr lang="en-US" altLang="zh-TW" sz="2800"/>
              <a:t>proportionality</a:t>
            </a:r>
            <a:r>
              <a:rPr lang="zh-TW" altLang="en-US" sz="2800"/>
              <a:t>），即每一政治力量（尤指政黨）所得席次之比應與其所獲選票佔總選票之比相吻合。為達到比例代表性，選區應選名額必須大於一，而且，在一般情形下，選區名額越大，比例代表性越佳。</a:t>
            </a:r>
          </a:p>
          <a:p>
            <a:pPr marL="533400" indent="-533400"/>
            <a:r>
              <a:rPr lang="zh-TW" altLang="en-US" sz="2800"/>
              <a:t>比例代表制又可再分為兩類，一是名單比例代表法（</a:t>
            </a:r>
            <a:r>
              <a:rPr lang="en-US" altLang="zh-TW" sz="2800"/>
              <a:t>list proportional representation</a:t>
            </a:r>
            <a:r>
              <a:rPr lang="zh-TW" altLang="en-US" sz="2800"/>
              <a:t>），一是單記讓渡投票法（</a:t>
            </a:r>
            <a:r>
              <a:rPr lang="en-US" altLang="zh-TW" sz="2800"/>
              <a:t>single transferable vote</a:t>
            </a:r>
            <a:r>
              <a:rPr lang="zh-TW" altLang="en-US" sz="2800"/>
              <a:t>）；前者用之於多數歐陸國家及拉丁美洲國家，後者係愛爾蘭、馬爾它等國所採用之選舉辦法。</a:t>
            </a:r>
          </a:p>
        </p:txBody>
      </p:sp>
    </p:spTree>
  </p:cSld>
  <p:clrMapOvr>
    <a:masterClrMapping/>
  </p:clrMapOvr>
  <p:transition>
    <p:cover dir="l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zh-TW" altLang="en-US"/>
              <a:t>四、多數決</a:t>
            </a:r>
            <a:r>
              <a:rPr lang="en-US" altLang="zh-TW"/>
              <a:t>vs.</a:t>
            </a:r>
            <a:r>
              <a:rPr lang="zh-TW" altLang="en-US"/>
              <a:t>比例代表制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715000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buFont typeface="Wingdings" pitchFamily="2" charset="2"/>
              <a:buAutoNum type="arabicPeriod" startAt="2"/>
            </a:pPr>
            <a:r>
              <a:rPr lang="zh-TW" altLang="en-US" sz="2800"/>
              <a:t>單一選區制</a:t>
            </a:r>
          </a:p>
          <a:p>
            <a:pPr marL="457200" indent="-457200">
              <a:lnSpc>
                <a:spcPct val="90000"/>
              </a:lnSpc>
            </a:pPr>
            <a:r>
              <a:rPr lang="zh-TW" altLang="en-US" sz="2800"/>
              <a:t>所謂單一選區制，指的是每一選區只選出一名代表的制度，又可細分為幾類。其一是相對多數決法（</a:t>
            </a:r>
            <a:r>
              <a:rPr lang="en-US" altLang="zh-TW" sz="2800"/>
              <a:t>plurality</a:t>
            </a:r>
            <a:r>
              <a:rPr lang="zh-TW" altLang="en-US" sz="2800"/>
              <a:t>），每一選民只能投一票，得票最多</a:t>
            </a:r>
            <a:r>
              <a:rPr lang="zh-TW" altLang="en-US" sz="2800">
                <a:latin typeface="Arial"/>
              </a:rPr>
              <a:t> </a:t>
            </a:r>
            <a:r>
              <a:rPr lang="en-US" altLang="zh-TW" sz="2800"/>
              <a:t>(</a:t>
            </a:r>
            <a:r>
              <a:rPr lang="zh-TW" altLang="en-US" sz="2800"/>
              <a:t>不一定過半數（絕對多數）（</a:t>
            </a:r>
            <a:r>
              <a:rPr lang="en-US" altLang="zh-TW" sz="2800"/>
              <a:t>majority</a:t>
            </a:r>
            <a:r>
              <a:rPr lang="zh-TW" altLang="en-US" sz="2800"/>
              <a:t>）</a:t>
            </a:r>
            <a:r>
              <a:rPr lang="en-US" altLang="zh-TW" sz="2800"/>
              <a:t>)</a:t>
            </a:r>
            <a:r>
              <a:rPr lang="zh-TW" altLang="en-US" sz="2800"/>
              <a:t>的候選人當選；英、美系統國家多採用之。</a:t>
            </a:r>
          </a:p>
          <a:p>
            <a:pPr marL="457200" indent="-457200">
              <a:lnSpc>
                <a:spcPct val="90000"/>
              </a:lnSpc>
            </a:pPr>
            <a:r>
              <a:rPr lang="zh-TW" altLang="en-US" sz="2800"/>
              <a:t>另一類是兩段投票法（</a:t>
            </a:r>
            <a:r>
              <a:rPr lang="en-US" altLang="zh-TW" sz="2800"/>
              <a:t>double-ballot system</a:t>
            </a:r>
            <a:r>
              <a:rPr lang="zh-TW" altLang="en-US" sz="2800"/>
              <a:t>），強調過半數，如果投票後有候選人獲得半數以上之選票，即告當選，否則，就進行第二次投票，或者由得票在一定比例以上之候選人參與決選，哪一位候選人贏得相對多數票，就可當選（第五共和法國國會選舉於多數時間裡即採此法），或者由得票最高之前兩位候選人進行決選，仍以過半數決勝負（如第五共和法國總統選舉辦法）。</a:t>
            </a:r>
          </a:p>
        </p:txBody>
      </p:sp>
    </p:spTree>
  </p:cSld>
  <p:clrMapOvr>
    <a:masterClrMapping/>
  </p:clrMapOvr>
  <p:transition>
    <p:cover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多數模型</a:t>
            </a:r>
            <a:r>
              <a:rPr lang="en-US" altLang="zh-TW"/>
              <a:t>vs.</a:t>
            </a:r>
            <a:r>
              <a:rPr lang="zh-TW" altLang="en-US"/>
              <a:t>共識模型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/>
              <a:t>間接民主</a:t>
            </a:r>
            <a:r>
              <a:rPr lang="en-US" altLang="zh-TW"/>
              <a:t>(</a:t>
            </a:r>
            <a:r>
              <a:rPr lang="zh-TW" altLang="en-US"/>
              <a:t>代議政體</a:t>
            </a:r>
            <a:r>
              <a:rPr lang="en-US" altLang="zh-TW"/>
              <a:t>)</a:t>
            </a:r>
            <a:r>
              <a:rPr lang="zh-TW" altLang="en-US"/>
              <a:t>基礎： </a:t>
            </a:r>
            <a:r>
              <a:rPr lang="en-US" altLang="zh-TW"/>
              <a:t>(</a:t>
            </a:r>
            <a:r>
              <a:rPr lang="zh-TW" altLang="en-US"/>
              <a:t>洛克式</a:t>
            </a:r>
            <a:r>
              <a:rPr lang="en-US" altLang="zh-TW"/>
              <a:t>) </a:t>
            </a:r>
            <a:r>
              <a:rPr lang="zh-TW" altLang="en-US"/>
              <a:t>多數統治</a:t>
            </a:r>
          </a:p>
          <a:p>
            <a:pPr>
              <a:lnSpc>
                <a:spcPct val="90000"/>
              </a:lnSpc>
            </a:pPr>
            <a:r>
              <a:rPr lang="zh-TW" altLang="en-US"/>
              <a:t>何謂多數？    </a:t>
            </a:r>
            <a:r>
              <a:rPr lang="en-US" altLang="zh-TW"/>
              <a:t>50%→100%</a:t>
            </a:r>
          </a:p>
          <a:p>
            <a:pPr>
              <a:lnSpc>
                <a:spcPct val="90000"/>
              </a:lnSpc>
            </a:pPr>
            <a:r>
              <a:rPr lang="zh-TW" altLang="en-US"/>
              <a:t>在此多數決基礎下，有些民主體制接受最小的要求，亦即，超過</a:t>
            </a:r>
            <a:r>
              <a:rPr lang="en-US" altLang="zh-TW"/>
              <a:t>50%</a:t>
            </a:r>
            <a:r>
              <a:rPr lang="zh-TW" altLang="en-US"/>
              <a:t>即可。稱為</a:t>
            </a:r>
            <a:r>
              <a:rPr lang="zh-TW" altLang="en-US" b="1"/>
              <a:t>多數模型</a:t>
            </a:r>
            <a:r>
              <a:rPr lang="zh-TW" altLang="en-US"/>
              <a:t>。它的特質是排他與競爭的，且相互對抗。</a:t>
            </a:r>
          </a:p>
          <a:p>
            <a:pPr>
              <a:lnSpc>
                <a:spcPct val="90000"/>
              </a:lnSpc>
            </a:pPr>
            <a:r>
              <a:rPr lang="zh-TW" altLang="en-US"/>
              <a:t>另一種模式是盡可能將「多數」給予極大化，例如到</a:t>
            </a:r>
            <a:r>
              <a:rPr lang="en-US" altLang="zh-TW"/>
              <a:t>60</a:t>
            </a:r>
            <a:r>
              <a:rPr lang="zh-TW" altLang="en-US"/>
              <a:t>或</a:t>
            </a:r>
            <a:r>
              <a:rPr lang="en-US" altLang="zh-TW"/>
              <a:t>70%</a:t>
            </a:r>
            <a:r>
              <a:rPr lang="zh-TW" altLang="en-US"/>
              <a:t>以上。稱為</a:t>
            </a:r>
            <a:r>
              <a:rPr lang="zh-TW" altLang="en-US" b="1"/>
              <a:t>共識模型</a:t>
            </a:r>
            <a:r>
              <a:rPr lang="zh-TW" altLang="en-US"/>
              <a:t>，是包容、協商且是妥協的。</a:t>
            </a:r>
          </a:p>
        </p:txBody>
      </p:sp>
    </p:spTree>
  </p:cSld>
  <p:clrMapOvr>
    <a:masterClrMapping/>
  </p:clrMapOvr>
  <p:transition>
    <p:cover dir="l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我國立法委員選制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altLang="zh-TW" sz="2800"/>
              <a:t>2008</a:t>
            </a:r>
            <a:r>
              <a:rPr lang="zh-TW" altLang="en-US" sz="2800"/>
              <a:t>年後立法委員選舉首次實行</a:t>
            </a:r>
            <a:r>
              <a:rPr lang="zh-TW" altLang="en-US" sz="2800">
                <a:latin typeface="Arial"/>
              </a:rPr>
              <a:t>“</a:t>
            </a:r>
            <a:r>
              <a:rPr lang="zh-TW" altLang="en-US" sz="2800"/>
              <a:t>單一選區兩票制</a:t>
            </a:r>
            <a:r>
              <a:rPr lang="zh-TW" altLang="en-US" sz="2800">
                <a:latin typeface="Arial"/>
              </a:rPr>
              <a:t>”</a:t>
            </a:r>
            <a:r>
              <a:rPr lang="zh-TW" altLang="en-US" sz="2800"/>
              <a:t>，席次由</a:t>
            </a:r>
            <a:r>
              <a:rPr lang="en-US" altLang="zh-TW" sz="2800"/>
              <a:t>225</a:t>
            </a:r>
            <a:r>
              <a:rPr lang="zh-TW" altLang="en-US" sz="2800"/>
              <a:t>席減為</a:t>
            </a:r>
            <a:r>
              <a:rPr lang="en-US" altLang="zh-TW" sz="2800"/>
              <a:t>113</a:t>
            </a:r>
            <a:r>
              <a:rPr lang="zh-TW" altLang="en-US" sz="2800"/>
              <a:t>席。含區域立委</a:t>
            </a:r>
            <a:r>
              <a:rPr lang="en-US" altLang="zh-TW" sz="2800"/>
              <a:t>73</a:t>
            </a:r>
            <a:r>
              <a:rPr lang="zh-TW" altLang="en-US" sz="2800"/>
              <a:t>席、平地及山地原住民各</a:t>
            </a:r>
            <a:r>
              <a:rPr lang="en-US" altLang="zh-TW" sz="2800"/>
              <a:t>3</a:t>
            </a:r>
            <a:r>
              <a:rPr lang="zh-TW" altLang="en-US" sz="2800"/>
              <a:t>席、全台灣不分區及僑選立委共</a:t>
            </a:r>
            <a:r>
              <a:rPr lang="en-US" altLang="zh-TW" sz="2800"/>
              <a:t>34</a:t>
            </a:r>
            <a:r>
              <a:rPr lang="zh-TW" altLang="en-US" sz="2800"/>
              <a:t>席。 </a:t>
            </a:r>
          </a:p>
          <a:p>
            <a:r>
              <a:rPr lang="zh-TW" altLang="en-US" sz="2800"/>
              <a:t>選民可投兩票，一票選區域候選人，一票選政黨 </a:t>
            </a:r>
          </a:p>
          <a:p>
            <a:r>
              <a:rPr lang="zh-TW" altLang="en-US" sz="2800"/>
              <a:t>每一選區只一人當選，最高票候選人勝出</a:t>
            </a:r>
          </a:p>
          <a:p>
            <a:r>
              <a:rPr lang="zh-TW" altLang="en-US" sz="2800">
                <a:latin typeface="Arial"/>
              </a:rPr>
              <a:t>“</a:t>
            </a:r>
            <a:r>
              <a:rPr lang="zh-TW" altLang="en-US" sz="2800"/>
              <a:t>政黨票</a:t>
            </a:r>
            <a:r>
              <a:rPr lang="zh-TW" altLang="en-US" sz="2800">
                <a:latin typeface="Arial"/>
              </a:rPr>
              <a:t>”</a:t>
            </a:r>
            <a:r>
              <a:rPr lang="zh-TW" altLang="en-US" sz="2800"/>
              <a:t>得票超過</a:t>
            </a:r>
            <a:r>
              <a:rPr lang="en-US" altLang="zh-TW" sz="2800"/>
              <a:t>5%</a:t>
            </a:r>
            <a:r>
              <a:rPr lang="zh-TW" altLang="en-US" sz="2800"/>
              <a:t>的政黨共同按比例分配</a:t>
            </a:r>
            <a:r>
              <a:rPr lang="en-US" altLang="zh-TW" sz="2800"/>
              <a:t>34</a:t>
            </a:r>
            <a:r>
              <a:rPr lang="zh-TW" altLang="en-US" sz="2800"/>
              <a:t>席不分區立法委員。</a:t>
            </a:r>
          </a:p>
          <a:p>
            <a:r>
              <a:rPr lang="zh-TW" altLang="en-US" sz="2800"/>
              <a:t>立法委員任期延長為</a:t>
            </a:r>
            <a:r>
              <a:rPr lang="en-US" altLang="zh-TW" sz="2800"/>
              <a:t>4</a:t>
            </a:r>
            <a:r>
              <a:rPr lang="zh-TW" altLang="en-US" sz="2800"/>
              <a:t>年，與總統任期相同 </a:t>
            </a:r>
          </a:p>
          <a:p>
            <a:r>
              <a:rPr lang="zh-TW" altLang="en-US" sz="2800"/>
              <a:t>優點：中間溫和路線；缺點：小黨完全無法生存</a:t>
            </a:r>
          </a:p>
        </p:txBody>
      </p:sp>
    </p:spTree>
  </p:cSld>
  <p:clrMapOvr>
    <a:masterClrMapping/>
  </p:clrMapOvr>
  <p:transition>
    <p:cover dir="l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/>
              <a:t>五、多元且全面競爭的利益團體</a:t>
            </a:r>
            <a:r>
              <a:rPr lang="en-US" altLang="zh-TW" sz="4000"/>
              <a:t>vs.</a:t>
            </a:r>
            <a:r>
              <a:rPr lang="zh-TW" altLang="en-US" sz="4000"/>
              <a:t>統合主義式的利益團體統治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endParaRPr lang="en-US" altLang="zh-TW"/>
          </a:p>
          <a:p>
            <a:pPr marL="609600" indent="-609600">
              <a:buFont typeface="Wingdings" pitchFamily="2" charset="2"/>
              <a:buAutoNum type="arabicPeriod"/>
            </a:pPr>
            <a:r>
              <a:rPr lang="zh-TW" altLang="en-US"/>
              <a:t>多元主義</a:t>
            </a:r>
            <a:r>
              <a:rPr lang="en-US" altLang="zh-TW"/>
              <a:t>(pluralism)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zh-TW" altLang="en-US"/>
              <a:t>自由統合主義</a:t>
            </a:r>
            <a:r>
              <a:rPr lang="en-US" altLang="zh-TW"/>
              <a:t>(liberal corporatism)</a:t>
            </a:r>
            <a:r>
              <a:rPr lang="zh-TW" altLang="en-US"/>
              <a:t>：企業團體佔優勢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zh-TW" altLang="en-US"/>
              <a:t>社會統合主義</a:t>
            </a:r>
            <a:r>
              <a:rPr lang="en-US" altLang="zh-TW"/>
              <a:t>(social corporatism)</a:t>
            </a:r>
            <a:r>
              <a:rPr lang="zh-TW" altLang="en-US"/>
              <a:t>：勞工聯盟佔優勢</a:t>
            </a:r>
          </a:p>
          <a:p>
            <a:pPr marL="609600" indent="-609600"/>
            <a:endParaRPr lang="en-US" altLang="zh-TW"/>
          </a:p>
        </p:txBody>
      </p:sp>
    </p:spTree>
  </p:cSld>
  <p:clrMapOvr>
    <a:masterClrMapping/>
  </p:clrMapOvr>
  <p:transition>
    <p:cover dir="l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六、中央集權</a:t>
            </a:r>
            <a:r>
              <a:rPr lang="en-US" altLang="zh-TW"/>
              <a:t>vs.</a:t>
            </a:r>
            <a:r>
              <a:rPr lang="zh-TW" altLang="en-US"/>
              <a:t>聯邦分權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  <a:p>
            <a:r>
              <a:rPr lang="zh-TW" altLang="en-US"/>
              <a:t>一般領土廣大及人民</a:t>
            </a:r>
            <a:r>
              <a:rPr lang="en-US" altLang="zh-TW"/>
              <a:t>(</a:t>
            </a:r>
            <a:r>
              <a:rPr lang="zh-TW" altLang="en-US"/>
              <a:t>族群</a:t>
            </a:r>
            <a:r>
              <a:rPr lang="en-US" altLang="zh-TW"/>
              <a:t>)</a:t>
            </a:r>
            <a:r>
              <a:rPr lang="zh-TW" altLang="en-US"/>
              <a:t>眾多者，多採聯邦制；反之，則採中央集權</a:t>
            </a:r>
          </a:p>
          <a:p>
            <a:endParaRPr lang="zh-TW" altLang="en-US"/>
          </a:p>
          <a:p>
            <a:r>
              <a:rPr lang="zh-TW" altLang="en-US"/>
              <a:t>兩類地方分權制─地理性與文化性分權</a:t>
            </a:r>
          </a:p>
          <a:p>
            <a:endParaRPr lang="zh-TW" altLang="en-US"/>
          </a:p>
          <a:p>
            <a:r>
              <a:rPr lang="zh-TW" altLang="en-US"/>
              <a:t>台灣五都的新設計，增加地方</a:t>
            </a:r>
            <a:r>
              <a:rPr lang="en-US" altLang="zh-TW"/>
              <a:t>(</a:t>
            </a:r>
            <a:r>
              <a:rPr lang="zh-TW" altLang="en-US"/>
              <a:t>相對於中央</a:t>
            </a:r>
            <a:r>
              <a:rPr lang="en-US" altLang="zh-TW"/>
              <a:t>)</a:t>
            </a:r>
            <a:r>
              <a:rPr lang="zh-TW" altLang="en-US"/>
              <a:t>的權限，但會讓地方發展兩極化或</a:t>
            </a:r>
            <a:r>
              <a:rPr lang="en-US" altLang="zh-TW"/>
              <a:t>M</a:t>
            </a:r>
            <a:r>
              <a:rPr lang="zh-TW" altLang="en-US"/>
              <a:t>型化</a:t>
            </a:r>
          </a:p>
        </p:txBody>
      </p:sp>
    </p:spTree>
  </p:cSld>
  <p:clrMapOvr>
    <a:masterClrMapping/>
  </p:clrMapOvr>
  <p:transition>
    <p:cover dir="l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七、單一國會制</a:t>
            </a:r>
            <a:r>
              <a:rPr lang="en-US" altLang="zh-TW"/>
              <a:t>vs.</a:t>
            </a:r>
            <a:r>
              <a:rPr lang="zh-TW" altLang="en-US"/>
              <a:t>雙國會制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zh-TW" altLang="en-US"/>
              <a:t>單一國會制</a:t>
            </a:r>
          </a:p>
          <a:p>
            <a:pPr marL="609600" indent="-609600">
              <a:buFontTx/>
              <a:buAutoNum type="arabicPeriod"/>
            </a:pPr>
            <a:r>
              <a:rPr lang="zh-TW" altLang="en-US"/>
              <a:t>雙國會制</a:t>
            </a:r>
          </a:p>
          <a:p>
            <a:pPr marL="990600" lvl="1" indent="-533400">
              <a:buFontTx/>
              <a:buAutoNum type="arabicPeriod"/>
            </a:pPr>
            <a:r>
              <a:rPr lang="zh-TW" altLang="en-US"/>
              <a:t>一般上院表族群、地區</a:t>
            </a:r>
            <a:r>
              <a:rPr lang="en-US" altLang="zh-TW"/>
              <a:t>(</a:t>
            </a:r>
            <a:r>
              <a:rPr lang="zh-TW" altLang="en-US"/>
              <a:t>小州</a:t>
            </a:r>
            <a:r>
              <a:rPr lang="en-US" altLang="zh-TW"/>
              <a:t>)</a:t>
            </a:r>
            <a:r>
              <a:rPr lang="zh-TW" altLang="en-US"/>
              <a:t>或國家整體利益</a:t>
            </a:r>
          </a:p>
          <a:p>
            <a:pPr marL="990600" lvl="1" indent="-533400">
              <a:buFontTx/>
              <a:buAutoNum type="arabicPeriod"/>
            </a:pPr>
            <a:r>
              <a:rPr lang="zh-TW" altLang="en-US"/>
              <a:t>下院表個別民意，任期較短</a:t>
            </a:r>
          </a:p>
          <a:p>
            <a:pPr marL="990600" lvl="1" indent="-533400">
              <a:buFontTx/>
              <a:buAutoNum type="arabicPeriod"/>
            </a:pPr>
            <a:r>
              <a:rPr lang="zh-TW" altLang="en-US"/>
              <a:t>雙國會間，有實力對等與不等兩類</a:t>
            </a:r>
          </a:p>
          <a:p>
            <a:pPr marL="609600" indent="-609600">
              <a:buFontTx/>
              <a:buAutoNum type="arabicPeriod"/>
            </a:pPr>
            <a:r>
              <a:rPr lang="zh-TW" altLang="en-US"/>
              <a:t>兩院制主要與聯邦制並存，上院若要達致保障少數，選舉須有兩條件符合：第一，選制須與下院不同，第二，上下院須有同等權力</a:t>
            </a:r>
          </a:p>
        </p:txBody>
      </p:sp>
    </p:spTree>
  </p:cSld>
  <p:clrMapOvr>
    <a:masterClrMapping/>
  </p:clrMapOvr>
  <p:transition>
    <p:cover dir="l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台灣國會現狀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過去為雙國會，亦即，國民大會與立法院</a:t>
            </a:r>
          </a:p>
          <a:p>
            <a:r>
              <a:rPr lang="zh-TW" altLang="en-US"/>
              <a:t>修憲後廢國民大會，成為單一國會，立法院</a:t>
            </a:r>
          </a:p>
          <a:p>
            <a:r>
              <a:rPr lang="zh-TW" altLang="en-US"/>
              <a:t>我國立法院特徵：缺調查權功能</a:t>
            </a:r>
            <a:r>
              <a:rPr lang="en-US" altLang="zh-TW"/>
              <a:t>(</a:t>
            </a:r>
            <a:r>
              <a:rPr lang="zh-TW" altLang="en-US"/>
              <a:t>此功能屬監察院</a:t>
            </a:r>
            <a:r>
              <a:rPr lang="en-US" altLang="zh-TW"/>
              <a:t>)</a:t>
            </a:r>
            <a:r>
              <a:rPr lang="zh-TW" altLang="en-US"/>
              <a:t>，僅有文件調閱權；但比起法國國會權力甚大</a:t>
            </a:r>
          </a:p>
        </p:txBody>
      </p:sp>
    </p:spTree>
  </p:cSld>
  <p:clrMapOvr>
    <a:masterClrMapping/>
  </p:clrMapOvr>
  <p:transition>
    <p:cover dir="l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八、柔性憲法</a:t>
            </a:r>
            <a:r>
              <a:rPr lang="en-US" altLang="zh-TW"/>
              <a:t>vs.</a:t>
            </a:r>
            <a:r>
              <a:rPr lang="zh-TW" altLang="en-US"/>
              <a:t>剛性憲法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endParaRPr lang="en-US" altLang="zh-TW"/>
          </a:p>
          <a:p>
            <a:pPr marL="609600" indent="-609600"/>
            <a:r>
              <a:rPr lang="zh-TW" altLang="en-US"/>
              <a:t>柔性憲法：英國最高法院設在貴族院，係不成文憲法國家，修憲</a:t>
            </a:r>
            <a:r>
              <a:rPr lang="en-US" altLang="zh-TW"/>
              <a:t>(</a:t>
            </a:r>
            <a:r>
              <a:rPr lang="zh-TW" altLang="en-US"/>
              <a:t>法律</a:t>
            </a:r>
            <a:r>
              <a:rPr lang="en-US" altLang="zh-TW"/>
              <a:t>)</a:t>
            </a:r>
            <a:r>
              <a:rPr lang="zh-TW" altLang="en-US"/>
              <a:t>過半數即可。</a:t>
            </a:r>
          </a:p>
          <a:p>
            <a:pPr marL="609600" indent="-609600">
              <a:buFontTx/>
              <a:buChar char="–"/>
            </a:pPr>
            <a:r>
              <a:rPr lang="zh-TW" altLang="en-US"/>
              <a:t>剛性憲法：一般為剛性憲法</a:t>
            </a:r>
            <a:r>
              <a:rPr lang="en-US" altLang="zh-TW"/>
              <a:t>(</a:t>
            </a:r>
            <a:r>
              <a:rPr lang="zh-TW" altLang="en-US"/>
              <a:t>成文憲法</a:t>
            </a:r>
            <a:r>
              <a:rPr lang="en-US" altLang="zh-TW"/>
              <a:t>)</a:t>
            </a:r>
            <a:r>
              <a:rPr lang="zh-TW" altLang="en-US"/>
              <a:t>，修憲高門檻。修憲過程困難，旨在保障少數族群利益與意見。</a:t>
            </a:r>
          </a:p>
        </p:txBody>
      </p:sp>
    </p:spTree>
  </p:cSld>
  <p:clrMapOvr>
    <a:masterClrMapping/>
  </p:clrMapOvr>
  <p:transition>
    <p:cover dir="l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/>
              <a:t>我國現行修憲程序</a:t>
            </a:r>
            <a:br>
              <a:rPr lang="zh-TW" altLang="en-US" sz="4000"/>
            </a:br>
            <a:r>
              <a:rPr lang="zh-TW" altLang="en-US" sz="3200"/>
              <a:t>（憲法增修條文第</a:t>
            </a:r>
            <a:r>
              <a:rPr lang="en-US" altLang="zh-TW" sz="3200"/>
              <a:t>12 </a:t>
            </a:r>
            <a:r>
              <a:rPr lang="zh-TW" altLang="en-US" sz="3200"/>
              <a:t>條）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TW" altLang="en-US"/>
              <a:t>提案審議機關</a:t>
            </a:r>
            <a:r>
              <a:rPr lang="en-US" altLang="zh-TW"/>
              <a:t>(</a:t>
            </a:r>
            <a:r>
              <a:rPr lang="zh-TW" altLang="en-US"/>
              <a:t>立法院</a:t>
            </a:r>
            <a:r>
              <a:rPr lang="en-US" altLang="zh-TW"/>
              <a:t>)</a:t>
            </a:r>
            <a:r>
              <a:rPr lang="zh-TW" altLang="en-US"/>
              <a:t>：</a:t>
            </a:r>
            <a:r>
              <a:rPr lang="en-US" altLang="zh-TW"/>
              <a:t>1.</a:t>
            </a:r>
            <a:r>
              <a:rPr lang="zh-TW" altLang="en-US"/>
              <a:t>立委四分之一提議。</a:t>
            </a:r>
            <a:r>
              <a:rPr lang="en-US" altLang="zh-TW"/>
              <a:t>2.</a:t>
            </a:r>
            <a:r>
              <a:rPr lang="zh-TW" altLang="en-US"/>
              <a:t>修憲委員會（一讀）：（立法院修憲委員會組織規程）憲法修正案之審議。</a:t>
            </a:r>
            <a:r>
              <a:rPr lang="en-US" altLang="zh-TW"/>
              <a:t>3. </a:t>
            </a:r>
            <a:r>
              <a:rPr lang="zh-TW" altLang="en-US"/>
              <a:t>院會（二讀及三讀）：（立委總額四分之三出席 ＋出席委員四分之三決議）憲法修正案之議決</a:t>
            </a:r>
            <a:r>
              <a:rPr lang="en-US" altLang="zh-TW"/>
              <a:t>(</a:t>
            </a:r>
            <a:r>
              <a:rPr lang="zh-TW" altLang="en-US"/>
              <a:t>之後公告半年</a:t>
            </a:r>
            <a:r>
              <a:rPr lang="en-US" altLang="zh-TW"/>
              <a:t>)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TW" altLang="en-US"/>
              <a:t>複決機關</a:t>
            </a:r>
            <a:r>
              <a:rPr lang="en-US" altLang="zh-TW"/>
              <a:t>(</a:t>
            </a:r>
            <a:r>
              <a:rPr lang="zh-TW" altLang="en-US"/>
              <a:t>人民</a:t>
            </a:r>
            <a:r>
              <a:rPr lang="en-US" altLang="zh-TW"/>
              <a:t>)</a:t>
            </a:r>
            <a:r>
              <a:rPr lang="zh-TW" altLang="en-US"/>
              <a:t>：通過門檻：有效同意票過自由地區選舉人總額之半數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TW" altLang="en-US"/>
              <a:t>公布機關</a:t>
            </a:r>
            <a:r>
              <a:rPr lang="en-US" altLang="zh-TW"/>
              <a:t>(</a:t>
            </a:r>
            <a:r>
              <a:rPr lang="zh-TW" altLang="en-US"/>
              <a:t>總統</a:t>
            </a:r>
            <a:r>
              <a:rPr lang="en-US" altLang="zh-TW"/>
              <a:t>)</a:t>
            </a:r>
            <a:r>
              <a:rPr lang="zh-TW" altLang="en-US"/>
              <a:t>：</a:t>
            </a:r>
            <a:r>
              <a:rPr lang="en-US" altLang="zh-TW"/>
              <a:t>(</a:t>
            </a:r>
            <a:r>
              <a:rPr lang="zh-TW" altLang="en-US"/>
              <a:t>總統令 ＋行政院院長副署</a:t>
            </a:r>
            <a:r>
              <a:rPr lang="en-US" altLang="zh-TW"/>
              <a:t>)</a:t>
            </a:r>
          </a:p>
        </p:txBody>
      </p:sp>
    </p:spTree>
  </p:cSld>
  <p:clrMapOvr>
    <a:masterClrMapping/>
  </p:clrMapOvr>
  <p:transition>
    <p:cover dir="l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/>
              <a:t>九、國會決定憲法解釋</a:t>
            </a:r>
            <a:r>
              <a:rPr lang="en-US" altLang="zh-TW" sz="4000"/>
              <a:t>vs.</a:t>
            </a:r>
            <a:br>
              <a:rPr lang="en-US" altLang="zh-TW" sz="4000"/>
            </a:br>
            <a:r>
              <a:rPr lang="zh-TW" altLang="en-US" sz="4000"/>
              <a:t>最高法院或憲法法院決定憲法解釋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AutoNum type="arabicPeriod"/>
            </a:pPr>
            <a:r>
              <a:rPr lang="zh-TW" altLang="en-US"/>
              <a:t>司法審查</a:t>
            </a:r>
            <a:r>
              <a:rPr lang="en-US" altLang="zh-TW"/>
              <a:t>(judicial review)</a:t>
            </a:r>
            <a:r>
              <a:rPr lang="zh-TW" altLang="en-US"/>
              <a:t>之意義：檢視國家議會所通過之法律的合憲性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zh-TW" altLang="en-US"/>
              <a:t>不成文憲法─缺司法審查制，沒有違憲問題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zh-TW" altLang="en-US"/>
              <a:t>成文憲法─有司法審查制：分為集權式與分權式的司法審查兩類。前者釋憲有專門機構</a:t>
            </a:r>
            <a:r>
              <a:rPr lang="en-US" altLang="zh-TW"/>
              <a:t>(</a:t>
            </a:r>
            <a:r>
              <a:rPr lang="zh-TW" altLang="en-US"/>
              <a:t>如大法官會議或憲法委員會等</a:t>
            </a:r>
            <a:r>
              <a:rPr lang="en-US" altLang="zh-TW"/>
              <a:t>)</a:t>
            </a:r>
            <a:r>
              <a:rPr lang="zh-TW" altLang="en-US"/>
              <a:t>，歐陸；後者係各級法院法官皆可釋憲，如美國</a:t>
            </a:r>
          </a:p>
        </p:txBody>
      </p:sp>
    </p:spTree>
  </p:cSld>
  <p:clrMapOvr>
    <a:masterClrMapping/>
  </p:clrMapOvr>
  <p:transition>
    <p:cover dir="l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/>
              <a:t>十、受制行政部門的中央銀行</a:t>
            </a:r>
            <a:r>
              <a:rPr lang="en-US" altLang="zh-TW" sz="4000"/>
              <a:t>vs.</a:t>
            </a:r>
            <a:r>
              <a:rPr lang="zh-TW" altLang="en-US" sz="4000"/>
              <a:t>獨立的中央銀行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zh-TW" altLang="en-US"/>
              <a:t>中央銀行控制通膨、維持價格</a:t>
            </a:r>
            <a:r>
              <a:rPr lang="en-US" altLang="zh-TW"/>
              <a:t>(</a:t>
            </a:r>
            <a:r>
              <a:rPr lang="zh-TW" altLang="en-US"/>
              <a:t>匯率</a:t>
            </a:r>
            <a:r>
              <a:rPr lang="en-US" altLang="zh-TW"/>
              <a:t>)</a:t>
            </a:r>
            <a:r>
              <a:rPr lang="zh-TW" altLang="en-US"/>
              <a:t>穩定與決定利率。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zh-TW" altLang="en-US"/>
              <a:t>英國央銀，至</a:t>
            </a:r>
            <a:r>
              <a:rPr lang="en-US" altLang="zh-TW"/>
              <a:t>1997</a:t>
            </a:r>
            <a:r>
              <a:rPr lang="zh-TW" altLang="en-US"/>
              <a:t>年後才有單獨決定利率權力。之前，完全由內閣控制。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zh-TW" altLang="en-US"/>
              <a:t>瑞士、德國、美國非常獨立。美國聯邦準備理事會前主席</a:t>
            </a:r>
            <a:r>
              <a:rPr lang="zh-TW" altLang="en-US" b="1" i="1"/>
              <a:t>葛林斯潘</a:t>
            </a:r>
            <a:r>
              <a:rPr lang="zh-TW" altLang="en-US"/>
              <a:t>長達十八年任期，權力大過美國總統。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zh-TW" altLang="en-US"/>
              <a:t>台灣央行總裁過去完全聽命行政部門，現任彭淮南</a:t>
            </a:r>
            <a:r>
              <a:rPr lang="en-US" altLang="zh-TW"/>
              <a:t>7A</a:t>
            </a:r>
            <a:r>
              <a:rPr lang="zh-TW" altLang="en-US"/>
              <a:t>總裁當家後非常獨立。</a:t>
            </a:r>
          </a:p>
        </p:txBody>
      </p:sp>
    </p:spTree>
  </p:cSld>
  <p:clrMapOvr>
    <a:masterClrMapping/>
  </p:clrMapOvr>
  <p:transition>
    <p:cover dir="l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政府體制與多元社會關聯性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2800"/>
              <a:t>以上十點用供參考，在一定任期內的政府，其執政基礎民意之比例或族群權力分享之多寡程度。</a:t>
            </a:r>
          </a:p>
          <a:p>
            <a:r>
              <a:rPr lang="zh-TW" altLang="en-US" sz="2800"/>
              <a:t>它比例高或低，不代表這國家的民主程度。</a:t>
            </a:r>
          </a:p>
          <a:p>
            <a:r>
              <a:rPr lang="zh-TW" altLang="en-US" sz="2800"/>
              <a:t>按照學者研究，在民主制度中往共識型方向發展的，表示這國家內部，在種族、文化以及語言上的歧異性比例高；反之，則較低。</a:t>
            </a:r>
          </a:p>
          <a:p>
            <a:r>
              <a:rPr lang="zh-TW" altLang="en-US" sz="2800"/>
              <a:t>任何事情皆有正反兩面，多數模型效率高，共識型則偏重妥協與共識。</a:t>
            </a:r>
          </a:p>
        </p:txBody>
      </p:sp>
    </p:spTree>
  </p:cSld>
  <p:clrMapOvr>
    <a:masterClrMapping/>
  </p:clrMapOvr>
  <p:transition>
    <p:cover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74663"/>
            <a:ext cx="8724900" cy="971550"/>
          </a:xfrm>
        </p:spPr>
        <p:txBody>
          <a:bodyPr/>
          <a:lstStyle/>
          <a:p>
            <a:r>
              <a:rPr lang="zh-TW" altLang="en-US"/>
              <a:t>多數模型</a:t>
            </a:r>
            <a:r>
              <a:rPr lang="en-US" altLang="zh-TW"/>
              <a:t>vs.</a:t>
            </a:r>
            <a:r>
              <a:rPr lang="zh-TW" altLang="en-US"/>
              <a:t>共識模型十點差異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5105400"/>
          </a:xfrm>
        </p:spPr>
        <p:txBody>
          <a:bodyPr/>
          <a:lstStyle/>
          <a:p>
            <a:pPr marL="812800" indent="-812800">
              <a:lnSpc>
                <a:spcPct val="90000"/>
              </a:lnSpc>
            </a:pPr>
            <a:r>
              <a:rPr lang="zh-TW" altLang="en-US"/>
              <a:t>多數模型</a:t>
            </a:r>
            <a:r>
              <a:rPr lang="en-US" altLang="zh-TW"/>
              <a:t>(</a:t>
            </a:r>
            <a:r>
              <a:rPr lang="zh-TW" altLang="en-US"/>
              <a:t>英國為代表</a:t>
            </a:r>
            <a:r>
              <a:rPr lang="en-US" altLang="zh-TW"/>
              <a:t>)VS.</a:t>
            </a:r>
            <a:r>
              <a:rPr lang="zh-TW" altLang="en-US"/>
              <a:t>共識模型</a:t>
            </a:r>
            <a:r>
              <a:rPr lang="en-US" altLang="zh-TW"/>
              <a:t>(</a:t>
            </a:r>
            <a:r>
              <a:rPr lang="zh-TW" altLang="en-US"/>
              <a:t>瑞士為代表</a:t>
            </a:r>
            <a:r>
              <a:rPr lang="en-US" altLang="zh-TW"/>
              <a:t>)</a:t>
            </a:r>
            <a:r>
              <a:rPr lang="zh-TW" altLang="en-US"/>
              <a:t>十點差異程度比較：</a:t>
            </a:r>
          </a:p>
          <a:p>
            <a:pPr marL="812800" indent="-8128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TW" altLang="en-US"/>
              <a:t>行政權集中在單一政黨多數內閣</a:t>
            </a:r>
            <a:r>
              <a:rPr lang="en-US" altLang="zh-TW"/>
              <a:t>(</a:t>
            </a:r>
            <a:r>
              <a:rPr lang="zh-TW" altLang="en-US"/>
              <a:t>內閣制</a:t>
            </a:r>
            <a:r>
              <a:rPr lang="en-US" altLang="zh-TW"/>
              <a:t>)</a:t>
            </a:r>
            <a:r>
              <a:rPr lang="zh-TW" altLang="en-US"/>
              <a:t>或總統制←→多黨聯合內閣的行政權 </a:t>
            </a:r>
          </a:p>
          <a:p>
            <a:pPr marL="812800" indent="-8128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TW" altLang="en-US"/>
              <a:t>行政部門佔優勢下的行政立法機關←→行政立法間的權力平衡</a:t>
            </a:r>
          </a:p>
          <a:p>
            <a:pPr marL="812800" indent="-8128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TW" altLang="en-US"/>
              <a:t>兩黨制←→多黨制</a:t>
            </a:r>
          </a:p>
          <a:p>
            <a:pPr marL="812800" indent="-8128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TW" altLang="en-US"/>
              <a:t>多數決非比例代表制←→比例代表制</a:t>
            </a:r>
          </a:p>
          <a:p>
            <a:pPr marL="812800" indent="-8128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zh-TW" altLang="en-US"/>
              <a:t>多元且全面競爭的利益團體←→統合主義式的利益團體統治</a:t>
            </a:r>
          </a:p>
        </p:txBody>
      </p:sp>
    </p:spTree>
  </p:cSld>
  <p:clrMapOvr>
    <a:masterClrMapping/>
  </p:clrMapOvr>
  <p:transition>
    <p:cover dir="l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876550"/>
            <a:ext cx="7772400" cy="628650"/>
          </a:xfrm>
        </p:spPr>
        <p:txBody>
          <a:bodyPr/>
          <a:lstStyle/>
          <a:p>
            <a:r>
              <a:rPr lang="en-US" altLang="zh-TW" sz="4800"/>
              <a:t>END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zh-TW"/>
          </a:p>
        </p:txBody>
      </p:sp>
    </p:spTree>
  </p:cSld>
  <p:clrMapOvr>
    <a:masterClrMapping/>
  </p:clrMapOvr>
  <p:transition>
    <p:cover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74663"/>
            <a:ext cx="8724900" cy="971550"/>
          </a:xfrm>
        </p:spPr>
        <p:txBody>
          <a:bodyPr/>
          <a:lstStyle/>
          <a:p>
            <a:r>
              <a:rPr lang="zh-TW" altLang="en-US"/>
              <a:t>多數模型</a:t>
            </a:r>
            <a:r>
              <a:rPr lang="en-US" altLang="zh-TW"/>
              <a:t>vs.</a:t>
            </a:r>
            <a:r>
              <a:rPr lang="zh-TW" altLang="en-US"/>
              <a:t>共識模型十點差異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eriod" startAt="6"/>
            </a:pPr>
            <a:r>
              <a:rPr lang="zh-TW" altLang="en-US"/>
              <a:t>中央集權←→聯邦分權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 startAt="6"/>
            </a:pPr>
            <a:r>
              <a:rPr lang="zh-TW" altLang="en-US"/>
              <a:t>單一國會制←→雙國會制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 startAt="6"/>
            </a:pPr>
            <a:r>
              <a:rPr lang="zh-TW" altLang="en-US"/>
              <a:t>柔性憲法←→剛性憲法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 startAt="6"/>
            </a:pPr>
            <a:r>
              <a:rPr lang="zh-TW" altLang="en-US"/>
              <a:t>國會決定憲法解釋←→最高法院或憲法法院決定憲法解釋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 startAt="6"/>
            </a:pPr>
            <a:r>
              <a:rPr lang="zh-TW" altLang="en-US"/>
              <a:t>受制行政部門的中央銀行←→獨立的中央銀行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TW" sz="240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引自</a:t>
            </a:r>
            <a:r>
              <a:rPr lang="en-US" altLang="zh-TW" sz="2400">
                <a:latin typeface="標楷體" pitchFamily="65" charset="-120"/>
                <a:ea typeface="標楷體" pitchFamily="65" charset="-120"/>
              </a:rPr>
              <a:t>Arend Lijphart </a:t>
            </a: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著</a:t>
            </a:r>
            <a:r>
              <a:rPr lang="en-US" altLang="zh-TW" sz="240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高徳源 譯</a:t>
            </a:r>
            <a:r>
              <a:rPr lang="en-US" altLang="zh-TW" sz="240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民主類型</a:t>
            </a:r>
            <a:r>
              <a:rPr lang="en-US" altLang="zh-TW" sz="240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北市</a:t>
            </a:r>
            <a:r>
              <a:rPr lang="en-US" altLang="zh-TW" sz="240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桂冠</a:t>
            </a:r>
            <a:r>
              <a:rPr lang="en-US" altLang="zh-TW" sz="2400">
                <a:latin typeface="標楷體" pitchFamily="65" charset="-120"/>
                <a:ea typeface="標楷體" pitchFamily="65" charset="-120"/>
              </a:rPr>
              <a:t>,2001.)</a:t>
            </a:r>
          </a:p>
        </p:txBody>
      </p:sp>
    </p:spTree>
  </p:cSld>
  <p:clrMapOvr>
    <a:masterClrMapping/>
  </p:clrMapOvr>
  <p:transition>
    <p:cover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4925"/>
            <a:ext cx="9144000" cy="1411288"/>
          </a:xfrm>
        </p:spPr>
        <p:txBody>
          <a:bodyPr/>
          <a:lstStyle/>
          <a:p>
            <a:r>
              <a:rPr lang="zh-TW" altLang="en-US" sz="3600"/>
              <a:t>一、行政權集中在單一政黨多數內閣</a:t>
            </a:r>
            <a:r>
              <a:rPr lang="en-US" altLang="zh-TW" sz="3600"/>
              <a:t>(</a:t>
            </a:r>
            <a:r>
              <a:rPr lang="zh-TW" altLang="en-US" sz="3600"/>
              <a:t>內閣制</a:t>
            </a:r>
            <a:r>
              <a:rPr lang="en-US" altLang="zh-TW" sz="3600"/>
              <a:t>) </a:t>
            </a:r>
            <a:r>
              <a:rPr lang="zh-TW" altLang="en-US" sz="3600"/>
              <a:t>或</a:t>
            </a:r>
            <a:r>
              <a:rPr lang="en-US" altLang="zh-TW" sz="3600"/>
              <a:t>(</a:t>
            </a:r>
            <a:r>
              <a:rPr lang="zh-TW" altLang="en-US" sz="3600"/>
              <a:t>總統制</a:t>
            </a:r>
            <a:r>
              <a:rPr lang="en-US" altLang="zh-TW" sz="3600"/>
              <a:t>) vs.</a:t>
            </a:r>
            <a:r>
              <a:rPr lang="zh-TW" altLang="en-US" sz="3600"/>
              <a:t>多黨聯合內閣的行政權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en-US" altLang="zh-TW"/>
              <a:t>『</a:t>
            </a:r>
            <a:r>
              <a:rPr lang="zh-TW" altLang="en-US"/>
              <a:t>總統制</a:t>
            </a:r>
            <a:r>
              <a:rPr lang="en-US" altLang="zh-TW"/>
              <a:t>』</a:t>
            </a:r>
            <a:r>
              <a:rPr lang="zh-TW" altLang="en-US"/>
              <a:t>（</a:t>
            </a:r>
            <a:r>
              <a:rPr lang="en-US" altLang="zh-TW"/>
              <a:t>presidentialism</a:t>
            </a:r>
            <a:r>
              <a:rPr lang="zh-TW" altLang="en-US"/>
              <a:t>），是指總統由民選（間接選舉或直接選舉）產生，任期固定，身兼行政大權，而且除非遭受彈劾或主動請辭，不因國會不信任而去職的制度。在此一制度之下，行政、司法、立法三權之間，各有清晰執掌，彼此制衡。</a:t>
            </a:r>
          </a:p>
        </p:txBody>
      </p:sp>
    </p:spTree>
  </p:cSld>
  <p:clrMapOvr>
    <a:masterClrMapping/>
  </p:clrMapOvr>
  <p:transition>
    <p:cover dir="l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總統制</a:t>
            </a:r>
          </a:p>
        </p:txBody>
      </p:sp>
      <p:pic>
        <p:nvPicPr>
          <p:cNvPr id="54275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1219200" y="304800"/>
            <a:ext cx="7086600" cy="6502400"/>
          </a:xfrm>
          <a:noFill/>
          <a:ln/>
        </p:spPr>
      </p:pic>
    </p:spTree>
  </p:cSld>
  <p:clrMapOvr>
    <a:masterClrMapping/>
  </p:clrMapOvr>
  <p:transition>
    <p:cover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2008</a:t>
            </a:r>
            <a:r>
              <a:rPr lang="zh-TW" altLang="en-US"/>
              <a:t>美國總統選舉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r>
              <a:rPr lang="zh-TW" altLang="en-US"/>
              <a:t>民主黨歐巴馬得票率百分之五十二，至少拿下三百四十九張選舉人票，大勝共和黨馬侃得票率百分之四十六，一百六十三張選舉人票。 </a:t>
            </a:r>
          </a:p>
        </p:txBody>
      </p:sp>
    </p:spTree>
  </p:cSld>
  <p:clrMapOvr>
    <a:masterClrMapping/>
  </p:clrMapOvr>
  <p:transition>
    <p:cover dir="l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458200" cy="5410200"/>
          </a:xfrm>
        </p:spPr>
        <p:txBody>
          <a:bodyPr/>
          <a:lstStyle/>
          <a:p>
            <a:pPr marL="533400" indent="-533400">
              <a:lnSpc>
                <a:spcPct val="95000"/>
              </a:lnSpc>
              <a:buFont typeface="Wingdings" pitchFamily="2" charset="2"/>
              <a:buAutoNum type="arabicPeriod" startAt="2"/>
            </a:pPr>
            <a:r>
              <a:rPr lang="en-US" altLang="zh-TW"/>
              <a:t>『</a:t>
            </a:r>
            <a:r>
              <a:rPr lang="zh-TW" altLang="en-US"/>
              <a:t>內閣制</a:t>
            </a:r>
            <a:r>
              <a:rPr lang="en-US" altLang="zh-TW"/>
              <a:t>』(parliamentalism)</a:t>
            </a:r>
            <a:r>
              <a:rPr lang="zh-TW" altLang="en-US"/>
              <a:t>是以議會（國會）為權力核心，行政系統受議會的節制，行政權與立法權合一，政府（內閣）則對議會負責。而且不同於總統制的制衡</a:t>
            </a:r>
            <a:r>
              <a:rPr lang="en-US" altLang="zh-TW"/>
              <a:t>(check and balances)</a:t>
            </a:r>
            <a:r>
              <a:rPr lang="zh-TW" altLang="en-US"/>
              <a:t>理念，議會內閣制的基本原則是責任政府</a:t>
            </a:r>
            <a:r>
              <a:rPr lang="en-US" altLang="zh-TW"/>
              <a:t>(responsible government)</a:t>
            </a:r>
            <a:r>
              <a:rPr lang="zh-TW" altLang="en-US"/>
              <a:t>，不但個別之閣員需對議會負責，內閣整體亦需對議會負責。如果議會對某位閣員或整體內閣不信任，個別閣員或整體內閣便需要辭職以示負責。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9144000" cy="1143000"/>
          </a:xfrm>
          <a:noFill/>
          <a:ln/>
        </p:spPr>
        <p:txBody>
          <a:bodyPr/>
          <a:lstStyle/>
          <a:p>
            <a:r>
              <a:rPr lang="zh-TW" altLang="en-US" sz="3600"/>
              <a:t>一、行政權集中在單一政黨多數內閣</a:t>
            </a:r>
            <a:r>
              <a:rPr lang="en-US" altLang="zh-TW" sz="3600"/>
              <a:t>(</a:t>
            </a:r>
            <a:r>
              <a:rPr lang="zh-TW" altLang="en-US" sz="3600"/>
              <a:t>內閣制</a:t>
            </a:r>
            <a:r>
              <a:rPr lang="en-US" altLang="zh-TW" sz="3600"/>
              <a:t>)</a:t>
            </a:r>
            <a:r>
              <a:rPr lang="zh-TW" altLang="en-US" sz="3600"/>
              <a:t>或</a:t>
            </a:r>
            <a:r>
              <a:rPr lang="en-US" altLang="zh-TW" sz="3600"/>
              <a:t>(</a:t>
            </a:r>
            <a:r>
              <a:rPr lang="zh-TW" altLang="en-US" sz="3600"/>
              <a:t>總統制</a:t>
            </a:r>
            <a:r>
              <a:rPr lang="en-US" altLang="zh-TW" sz="3600"/>
              <a:t>) vs.</a:t>
            </a:r>
            <a:r>
              <a:rPr lang="zh-TW" altLang="en-US" sz="3600"/>
              <a:t>多黨聯合內閣的行政權</a:t>
            </a:r>
          </a:p>
        </p:txBody>
      </p:sp>
    </p:spTree>
  </p:cSld>
  <p:clrMapOvr>
    <a:masterClrMapping/>
  </p:clrMapOvr>
  <p:transition>
    <p:cover dir="l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內閣制</a:t>
            </a:r>
          </a:p>
        </p:txBody>
      </p:sp>
      <p:pic>
        <p:nvPicPr>
          <p:cNvPr id="56323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1295400" y="169863"/>
            <a:ext cx="7010400" cy="6688137"/>
          </a:xfrm>
          <a:noFill/>
          <a:ln/>
        </p:spPr>
      </p:pic>
    </p:spTree>
  </p:cSld>
  <p:clrMapOvr>
    <a:masterClrMapping/>
  </p:clrMapOvr>
  <p:transition>
    <p:cover dir="ld"/>
  </p:transition>
</p:sld>
</file>

<file path=ppt/theme/theme1.xml><?xml version="1.0" encoding="utf-8"?>
<a:theme xmlns:a="http://schemas.openxmlformats.org/drawingml/2006/main" name="Balance">
  <a:themeElements>
    <a:clrScheme name="Balance 9">
      <a:dk1>
        <a:srgbClr val="000000"/>
      </a:dk1>
      <a:lt1>
        <a:srgbClr val="FFFFFF"/>
      </a:lt1>
      <a:dk2>
        <a:srgbClr val="00A29E"/>
      </a:dk2>
      <a:lt2>
        <a:srgbClr val="CBCBCB"/>
      </a:lt2>
      <a:accent1>
        <a:srgbClr val="E5E5FF"/>
      </a:accent1>
      <a:accent2>
        <a:srgbClr val="79CD6B"/>
      </a:accent2>
      <a:accent3>
        <a:srgbClr val="FFFFFF"/>
      </a:accent3>
      <a:accent4>
        <a:srgbClr val="000000"/>
      </a:accent4>
      <a:accent5>
        <a:srgbClr val="F0F0FF"/>
      </a:accent5>
      <a:accent6>
        <a:srgbClr val="6DBA60"/>
      </a:accent6>
      <a:hlink>
        <a:srgbClr val="4477DE"/>
      </a:hlink>
      <a:folHlink>
        <a:srgbClr val="65498F"/>
      </a:folHlink>
    </a:clrScheme>
    <a:fontScheme name="Balance">
      <a:majorFont>
        <a:latin typeface="Arial"/>
        <a:ea typeface="新細明體"/>
        <a:cs typeface=""/>
      </a:majorFont>
      <a:minorFont>
        <a:latin typeface="Tahom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202</TotalTime>
  <Words>2179</Words>
  <Application>Microsoft PowerPoint</Application>
  <PresentationFormat>如螢幕大小 (4:3)</PresentationFormat>
  <Paragraphs>129</Paragraphs>
  <Slides>30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30</vt:i4>
      </vt:variant>
    </vt:vector>
  </HeadingPairs>
  <TitlesOfParts>
    <vt:vector size="36" baseType="lpstr">
      <vt:lpstr>Arial</vt:lpstr>
      <vt:lpstr>新細明體</vt:lpstr>
      <vt:lpstr>Tahoma</vt:lpstr>
      <vt:lpstr>Wingdings</vt:lpstr>
      <vt:lpstr>標楷體</vt:lpstr>
      <vt:lpstr>Balance</vt:lpstr>
      <vt:lpstr>代議體制與公民社會的關係</vt:lpstr>
      <vt:lpstr>多數模型vs.共識模型</vt:lpstr>
      <vt:lpstr>多數模型vs.共識模型十點差異</vt:lpstr>
      <vt:lpstr>多數模型vs.共識模型十點差異</vt:lpstr>
      <vt:lpstr>一、行政權集中在單一政黨多數內閣(內閣制) 或(總統制) vs.多黨聯合內閣的行政權</vt:lpstr>
      <vt:lpstr>總統制</vt:lpstr>
      <vt:lpstr>2008美國總統選舉</vt:lpstr>
      <vt:lpstr>一、行政權集中在單一政黨多數內閣(內閣制)或(總統制) vs.多黨聯合內閣的行政權</vt:lpstr>
      <vt:lpstr>內閣制</vt:lpstr>
      <vt:lpstr>2010英國新內閣</vt:lpstr>
      <vt:lpstr>一、行政權集中在單一政黨多數內閣(內閣制)或(總統制) vs.多黨聯合內閣的行政權(續)</vt:lpstr>
      <vt:lpstr>半總統制</vt:lpstr>
      <vt:lpstr>法國與台灣總統大選得票率</vt:lpstr>
      <vt:lpstr>台灣與法國體制重要差異</vt:lpstr>
      <vt:lpstr>二、行政部門佔優勢下的行政立法機關vs.行政立法間的權力平衡</vt:lpstr>
      <vt:lpstr>三、兩黨制vs.多黨制</vt:lpstr>
      <vt:lpstr>三、兩黨制vs.多黨制</vt:lpstr>
      <vt:lpstr>四、多數決vs.比例代表制 </vt:lpstr>
      <vt:lpstr>四、多數決vs.比例代表制</vt:lpstr>
      <vt:lpstr>我國立法委員選制</vt:lpstr>
      <vt:lpstr>五、多元且全面競爭的利益團體vs.統合主義式的利益團體統治</vt:lpstr>
      <vt:lpstr>六、中央集權vs.聯邦分權</vt:lpstr>
      <vt:lpstr>七、單一國會制vs.雙國會制</vt:lpstr>
      <vt:lpstr>台灣國會現狀</vt:lpstr>
      <vt:lpstr>八、柔性憲法vs.剛性憲法</vt:lpstr>
      <vt:lpstr>我國現行修憲程序 （憲法增修條文第12 條）</vt:lpstr>
      <vt:lpstr>九、國會決定憲法解釋vs. 最高法院或憲法法院決定憲法解釋</vt:lpstr>
      <vt:lpstr>十、受制行政部門的中央銀行vs.獨立的中央銀行</vt:lpstr>
      <vt:lpstr>政府體制與多元社會關聯性</vt:lpstr>
      <vt:lpstr>END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user</cp:lastModifiedBy>
  <cp:revision>59</cp:revision>
  <cp:lastPrinted>1601-01-01T00:00:00Z</cp:lastPrinted>
  <dcterms:created xsi:type="dcterms:W3CDTF">1601-01-01T00:00:00Z</dcterms:created>
  <dcterms:modified xsi:type="dcterms:W3CDTF">2011-02-23T09:37:23Z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