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83" r:id="rId10"/>
    <p:sldId id="263" r:id="rId11"/>
    <p:sldId id="268" r:id="rId12"/>
    <p:sldId id="264" r:id="rId13"/>
    <p:sldId id="266" r:id="rId14"/>
    <p:sldId id="265" r:id="rId15"/>
    <p:sldId id="269" r:id="rId16"/>
    <p:sldId id="270" r:id="rId17"/>
    <p:sldId id="280" r:id="rId18"/>
    <p:sldId id="271" r:id="rId19"/>
    <p:sldId id="272" r:id="rId20"/>
    <p:sldId id="275" r:id="rId21"/>
    <p:sldId id="273" r:id="rId22"/>
    <p:sldId id="284" r:id="rId23"/>
    <p:sldId id="274" r:id="rId24"/>
    <p:sldId id="276" r:id="rId25"/>
    <p:sldId id="277" r:id="rId26"/>
    <p:sldId id="278" r:id="rId27"/>
    <p:sldId id="285" r:id="rId28"/>
    <p:sldId id="279" r:id="rId29"/>
    <p:sldId id="282" r:id="rId30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E5B50C1-B485-415B-8564-21A4692936E8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0B87E3-50F9-4CAC-94F3-094A6790F3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33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7232A1-5741-4F4C-88B6-546D7393F591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19C0C05-1C6B-4554-AE19-CD07C751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13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0C05-1C6B-4554-AE19-CD07C751AC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36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DF2D-6295-49CD-B91E-4903067584ED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0E69-B3D4-4381-B0A0-358DED006985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1338-7A38-421C-9E28-C04F358392C3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C8A-CE10-4484-A764-7B3B01617110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4F7-EE83-4645-9699-00AD42FB381C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9D87-11E9-412B-9596-40B2FB8E3DB1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E4F7-EE83-4645-9699-00AD42FB381C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3F2-AF7B-4AEF-8473-2B30001CA978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C3F-1C20-4C16-A783-5E956C4E5DB4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78B8-ECE9-45C7-9099-7272B2666DDD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97F0-326D-4243-90C2-0CC6562D0822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93E4F7-EE83-4645-9699-00AD42FB381C}" type="datetime1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EC41EE-A556-494F-BD21-4C531F0E007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rttavtmsR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400" cap="none" dirty="0" smtClean="0"/>
              <a:t>Introduction to </a:t>
            </a:r>
            <a:br>
              <a:rPr lang="en-US" altLang="zh-TW" sz="4400" cap="none" dirty="0" smtClean="0"/>
            </a:br>
            <a:r>
              <a:rPr lang="en-US" altLang="zh-TW" sz="4400" cap="none" dirty="0" smtClean="0"/>
              <a:t>Phonetics and Phonology</a:t>
            </a:r>
            <a:endParaRPr lang="zh-TW" altLang="en-US" sz="4400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/>
              <a:t>Yi-Wen Liu</a:t>
            </a:r>
          </a:p>
          <a:p>
            <a:r>
              <a:rPr lang="en-US" altLang="zh-TW" sz="2000" dirty="0" smtClean="0"/>
              <a:t>EE6641: Analysis and Synthesis of Audio Signals</a:t>
            </a:r>
          </a:p>
          <a:p>
            <a:r>
              <a:rPr lang="en-US" altLang="zh-TW" sz="2400" dirty="0" smtClean="0"/>
              <a:t>Revised </a:t>
            </a:r>
            <a:r>
              <a:rPr lang="en-US" altLang="zh-TW" dirty="0" smtClean="0"/>
              <a:t>Dec.</a:t>
            </a:r>
            <a:r>
              <a:rPr lang="en-US" altLang="zh-TW" sz="2400" dirty="0" smtClean="0"/>
              <a:t> </a:t>
            </a:r>
            <a:r>
              <a:rPr lang="en-US" altLang="zh-TW" dirty="0"/>
              <a:t>8</a:t>
            </a:r>
            <a:r>
              <a:rPr lang="en-US" altLang="zh-TW" sz="2400" dirty="0" smtClean="0"/>
              <a:t>, 2015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the various ‘r’ sounds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Japanese: </a:t>
            </a:r>
            <a:r>
              <a:rPr lang="en-US" altLang="zh-TW" dirty="0" smtClean="0">
                <a:solidFill>
                  <a:srgbClr val="C00000"/>
                </a:solidFill>
              </a:rPr>
              <a:t>flap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American English: 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liquid</a:t>
            </a:r>
            <a:r>
              <a:rPr lang="en-US" altLang="zh-TW" dirty="0" smtClean="0"/>
              <a:t> before vowels</a:t>
            </a:r>
          </a:p>
          <a:p>
            <a:pPr lvl="1"/>
            <a:r>
              <a:rPr lang="en-US" altLang="zh-TW" dirty="0" err="1" smtClean="0"/>
              <a:t>Rhoticized</a:t>
            </a:r>
            <a:r>
              <a:rPr lang="en-US" altLang="zh-TW" dirty="0" smtClean="0"/>
              <a:t> after a vowel, e.g. “bird”</a:t>
            </a:r>
          </a:p>
          <a:p>
            <a:pPr lvl="1"/>
            <a:r>
              <a:rPr lang="en-US" altLang="zh-TW" dirty="0" smtClean="0"/>
              <a:t>British English “bird” is neutral</a:t>
            </a:r>
          </a:p>
          <a:p>
            <a:pPr lvl="2"/>
            <a:r>
              <a:rPr lang="en-US" altLang="zh-TW" dirty="0" smtClean="0"/>
              <a:t>Only Mandarin and Am. Eng. have </a:t>
            </a:r>
            <a:r>
              <a:rPr lang="en-US" altLang="zh-TW" dirty="0" err="1" smtClean="0"/>
              <a:t>rhoticized</a:t>
            </a:r>
            <a:r>
              <a:rPr lang="en-US" altLang="zh-TW" dirty="0" smtClean="0"/>
              <a:t> ‘r’</a:t>
            </a:r>
          </a:p>
          <a:p>
            <a:r>
              <a:rPr lang="en-US" altLang="zh-TW" dirty="0" smtClean="0"/>
              <a:t>Spanish: </a:t>
            </a:r>
            <a:r>
              <a:rPr lang="en-US" altLang="zh-TW" dirty="0" smtClean="0">
                <a:solidFill>
                  <a:srgbClr val="C00000"/>
                </a:solidFill>
              </a:rPr>
              <a:t>tap</a:t>
            </a:r>
            <a:r>
              <a:rPr lang="en-US" altLang="zh-TW" dirty="0" smtClean="0"/>
              <a:t>. “</a:t>
            </a:r>
            <a:r>
              <a:rPr lang="en-US" altLang="zh-TW" dirty="0" err="1" smtClean="0"/>
              <a:t>pero</a:t>
            </a:r>
            <a:r>
              <a:rPr lang="en-US" altLang="zh-TW" dirty="0" smtClean="0"/>
              <a:t>” (but)</a:t>
            </a:r>
          </a:p>
          <a:p>
            <a:pPr lvl="1"/>
            <a:r>
              <a:rPr lang="en-US" altLang="zh-TW" dirty="0" smtClean="0"/>
              <a:t>‘</a:t>
            </a:r>
            <a:r>
              <a:rPr lang="en-US" altLang="zh-TW" dirty="0" err="1" smtClean="0"/>
              <a:t>rr</a:t>
            </a:r>
            <a:r>
              <a:rPr lang="en-US" altLang="zh-TW" dirty="0" smtClean="0"/>
              <a:t>’: trill; e.g., “</a:t>
            </a:r>
            <a:r>
              <a:rPr lang="en-US" altLang="zh-TW" dirty="0" err="1" smtClean="0"/>
              <a:t>perro</a:t>
            </a:r>
            <a:r>
              <a:rPr lang="en-US" altLang="zh-TW" dirty="0" smtClean="0"/>
              <a:t>” (dog)</a:t>
            </a:r>
          </a:p>
          <a:p>
            <a:r>
              <a:rPr lang="en-US" altLang="zh-TW" dirty="0" smtClean="0"/>
              <a:t>Scottish/German: uvular </a:t>
            </a:r>
            <a:r>
              <a:rPr lang="en-US" altLang="zh-TW" dirty="0" smtClean="0">
                <a:solidFill>
                  <a:srgbClr val="C00000"/>
                </a:solidFill>
              </a:rPr>
              <a:t>trill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French: uvular </a:t>
            </a:r>
            <a:r>
              <a:rPr lang="en-US" altLang="zh-TW" dirty="0" smtClean="0">
                <a:solidFill>
                  <a:srgbClr val="C00000"/>
                </a:solidFill>
              </a:rPr>
              <a:t>fricative</a:t>
            </a:r>
            <a:r>
              <a:rPr lang="en-US" altLang="zh-TW" dirty="0" smtClean="0"/>
              <a:t> “bon jour”, “train”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Consonants: IPA symbols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28381"/>
            <a:ext cx="8229600" cy="968971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Notes: this chart does not contain Mandarin</a:t>
            </a:r>
            <a:r>
              <a:rPr lang="zh-TW" altLang="en-US" sz="2000" dirty="0" smtClean="0"/>
              <a:t> </a:t>
            </a:r>
            <a:r>
              <a:rPr lang="en-US" altLang="zh-TW" sz="2000" dirty="0" err="1" smtClean="0"/>
              <a:t>palato-alveolars</a:t>
            </a:r>
            <a:r>
              <a:rPr lang="en-US" altLang="zh-TW" sz="2000" dirty="0" smtClean="0"/>
              <a:t>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雞、七、希</a:t>
            </a:r>
            <a:r>
              <a:rPr lang="en-US" altLang="zh-TW" sz="1600" dirty="0" smtClean="0"/>
              <a:t>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 descr="IPA_consonants_2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41594"/>
            <a:ext cx="7776863" cy="38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Articulation of vowels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Back vs. front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High/mid/low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Rounded vs. </a:t>
            </a:r>
            <a:br>
              <a:rPr lang="en-US" altLang="zh-TW" sz="2800" dirty="0" smtClean="0"/>
            </a:br>
            <a:r>
              <a:rPr lang="en-US" altLang="zh-TW" sz="2800" dirty="0" smtClean="0"/>
              <a:t>unrounded</a:t>
            </a:r>
          </a:p>
          <a:p>
            <a:endParaRPr lang="en-US" altLang="zh-TW" sz="2800" dirty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 descr="pic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1375" y="2420888"/>
            <a:ext cx="5513113" cy="35283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76783" y="1844824"/>
            <a:ext cx="29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The American English vowels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Rounded vs. unrounded lips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American English, front vowels are unrounded, and back vowels rounded.</a:t>
            </a:r>
          </a:p>
          <a:p>
            <a:pPr lvl="1"/>
            <a:r>
              <a:rPr lang="en-US" altLang="zh-TW" dirty="0" smtClean="0"/>
              <a:t>Except certain </a:t>
            </a:r>
            <a:r>
              <a:rPr lang="en-US" altLang="zh-TW" i="1" dirty="0" smtClean="0"/>
              <a:t>allophones (</a:t>
            </a:r>
            <a:r>
              <a:rPr lang="en-US" altLang="zh-TW" dirty="0" smtClean="0"/>
              <a:t>very</a:t>
            </a:r>
            <a:r>
              <a:rPr lang="en-US" altLang="zh-TW" i="1" dirty="0" smtClean="0"/>
              <a:t> “good”)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Not necessarily so in other languages</a:t>
            </a:r>
          </a:p>
          <a:p>
            <a:pPr lvl="1"/>
            <a:r>
              <a:rPr lang="en-US" altLang="zh-TW" dirty="0" smtClean="0"/>
              <a:t>E.g., </a:t>
            </a:r>
            <a:r>
              <a:rPr lang="zh-TW" altLang="en-US" dirty="0" smtClean="0"/>
              <a:t>魚 </a:t>
            </a:r>
            <a:r>
              <a:rPr lang="en-US" altLang="zh-TW" dirty="0" smtClean="0"/>
              <a:t>(fish), </a:t>
            </a:r>
            <a:r>
              <a:rPr lang="zh-TW" altLang="en-US" dirty="0" smtClean="0"/>
              <a:t>鵝 </a:t>
            </a:r>
            <a:r>
              <a:rPr lang="en-US" altLang="zh-TW" dirty="0" smtClean="0"/>
              <a:t>(geese)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Mandarin</a:t>
            </a:r>
          </a:p>
          <a:p>
            <a:pPr lvl="1"/>
            <a:r>
              <a:rPr lang="en-US" altLang="zh-TW" dirty="0" smtClean="0"/>
              <a:t>E.g., 16 vowels in French*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/>
              <a:t>The International Phonetic Alphabet (IPA): </a:t>
            </a:r>
            <a:r>
              <a:rPr lang="en-US" altLang="zh-TW" sz="3600" i="1" dirty="0" smtClean="0"/>
              <a:t>vowels</a:t>
            </a:r>
            <a:endParaRPr lang="zh-TW" altLang="en-US" sz="3600" i="1" dirty="0"/>
          </a:p>
        </p:txBody>
      </p:sp>
      <p:pic>
        <p:nvPicPr>
          <p:cNvPr id="5" name="內容版面配置區 4" descr="vowe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61816"/>
            <a:ext cx="5040560" cy="402742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847287" y="5877272"/>
            <a:ext cx="310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Circles</a:t>
            </a:r>
            <a:r>
              <a:rPr lang="en-US" altLang="zh-TW" dirty="0" smtClean="0"/>
              <a:t> show the French vowels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Consonants: Stops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i="1" dirty="0" smtClean="0"/>
              <a:t>voice-onset time</a:t>
            </a:r>
            <a:r>
              <a:rPr lang="en-US" altLang="zh-TW" dirty="0" smtClean="0"/>
              <a:t> (VOT).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15</a:t>
            </a:fld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187624" y="3140968"/>
            <a:ext cx="56886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5400000">
            <a:off x="3743908" y="317697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779912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907704" y="4581128"/>
            <a:ext cx="319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b</a:t>
            </a:r>
            <a:endParaRPr lang="en-US" altLang="zh-TW" sz="2000" dirty="0" smtClean="0"/>
          </a:p>
          <a:p>
            <a:r>
              <a:rPr lang="en-US" altLang="zh-TW" sz="2000" dirty="0" smtClean="0"/>
              <a:t>d</a:t>
            </a:r>
            <a:br>
              <a:rPr lang="en-US" altLang="zh-TW" sz="2000" dirty="0" smtClean="0"/>
            </a:br>
            <a:r>
              <a:rPr lang="en-US" altLang="zh-TW" sz="2000" dirty="0" smtClean="0"/>
              <a:t>g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121490" y="4437112"/>
            <a:ext cx="712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p:</a:t>
            </a:r>
            <a:r>
              <a:rPr lang="zh-TW" altLang="en-US" sz="2000" dirty="0" smtClean="0"/>
              <a:t> ㄅ</a:t>
            </a:r>
            <a:endParaRPr lang="en-US" altLang="zh-TW" sz="2000" dirty="0" smtClean="0"/>
          </a:p>
          <a:p>
            <a:r>
              <a:rPr lang="en-US" altLang="zh-TW" sz="2000" dirty="0" smtClean="0"/>
              <a:t>t:</a:t>
            </a:r>
            <a:r>
              <a:rPr lang="zh-TW" altLang="en-US" sz="2000" dirty="0" smtClean="0"/>
              <a:t> </a:t>
            </a:r>
            <a:r>
              <a:rPr lang="zh-TW" altLang="en-US" sz="2000" dirty="0"/>
              <a:t>ㄉ</a:t>
            </a:r>
            <a:endParaRPr lang="en-US" altLang="zh-TW" sz="2000" dirty="0" smtClean="0"/>
          </a:p>
          <a:p>
            <a:r>
              <a:rPr lang="en-US" altLang="zh-TW" sz="2000" dirty="0" smtClean="0"/>
              <a:t>k:</a:t>
            </a:r>
            <a:r>
              <a:rPr lang="zh-TW" altLang="en-US" sz="2000" dirty="0" smtClean="0"/>
              <a:t> ㄍ</a:t>
            </a:r>
            <a:endParaRPr lang="en-US" altLang="zh-TW" sz="2000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4067944" y="5517232"/>
            <a:ext cx="132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Unaspirated</a:t>
            </a:r>
            <a:endParaRPr lang="en-US" altLang="zh-TW" dirty="0" smtClean="0"/>
          </a:p>
          <a:p>
            <a:r>
              <a:rPr lang="zh-TW" altLang="en-US" dirty="0"/>
              <a:t>不送氣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5724128" y="4437112"/>
            <a:ext cx="1146938" cy="1726451"/>
            <a:chOff x="5724128" y="4437112"/>
            <a:chExt cx="1146938" cy="1726451"/>
          </a:xfrm>
        </p:grpSpPr>
        <p:sp>
          <p:nvSpPr>
            <p:cNvPr id="12" name="文字方塊 11"/>
            <p:cNvSpPr txBox="1"/>
            <p:nvPr/>
          </p:nvSpPr>
          <p:spPr>
            <a:xfrm>
              <a:off x="5724128" y="4437112"/>
              <a:ext cx="8306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</a:t>
              </a:r>
              <a:r>
                <a:rPr lang="en-US" altLang="zh-TW" sz="2000" baseline="30000" dirty="0" smtClean="0"/>
                <a:t>h</a:t>
              </a:r>
              <a:r>
                <a:rPr lang="en-US" altLang="zh-TW" sz="2000" baseline="-25000" dirty="0"/>
                <a:t> </a:t>
              </a:r>
              <a:r>
                <a:rPr lang="en-US" altLang="zh-TW" sz="2000" dirty="0" smtClean="0"/>
                <a:t>: </a:t>
              </a:r>
              <a:r>
                <a:rPr lang="zh-TW" altLang="en-US" sz="2000" dirty="0" smtClean="0"/>
                <a:t>ㄆ</a:t>
              </a:r>
              <a:endParaRPr lang="en-US" altLang="zh-TW" sz="2000" baseline="30000" dirty="0" smtClean="0"/>
            </a:p>
            <a:p>
              <a:r>
                <a:rPr lang="en-US" altLang="zh-TW" sz="2000" dirty="0" err="1" smtClean="0"/>
                <a:t>t</a:t>
              </a:r>
              <a:r>
                <a:rPr lang="en-US" altLang="zh-TW" sz="2000" baseline="30000" dirty="0" err="1" smtClean="0"/>
                <a:t>h</a:t>
              </a:r>
              <a:r>
                <a:rPr lang="en-US" altLang="zh-TW" sz="2000" baseline="30000" dirty="0" smtClean="0"/>
                <a:t> </a:t>
              </a:r>
              <a:r>
                <a:rPr lang="en-US" altLang="zh-TW" sz="2000" dirty="0" smtClean="0"/>
                <a:t>:</a:t>
              </a:r>
              <a:r>
                <a:rPr lang="zh-TW" altLang="en-US" sz="2000" dirty="0" smtClean="0"/>
                <a:t> ㄊ</a:t>
              </a:r>
              <a:endParaRPr lang="en-US" altLang="zh-TW" sz="2000" dirty="0" smtClean="0"/>
            </a:p>
            <a:p>
              <a:r>
                <a:rPr lang="en-US" altLang="zh-TW" sz="2000" dirty="0" err="1" smtClean="0"/>
                <a:t>k</a:t>
              </a:r>
              <a:r>
                <a:rPr lang="en-US" altLang="zh-TW" sz="2000" baseline="30000" dirty="0" err="1" smtClean="0"/>
                <a:t>h</a:t>
              </a:r>
              <a:r>
                <a:rPr lang="zh-TW" altLang="en-US" sz="2000" baseline="30000" dirty="0"/>
                <a:t> </a:t>
              </a:r>
              <a:r>
                <a:rPr lang="en-US" altLang="zh-TW" sz="2000" dirty="0" smtClean="0"/>
                <a:t>:</a:t>
              </a:r>
              <a:r>
                <a:rPr lang="zh-TW" altLang="en-US" sz="2000" dirty="0" smtClean="0"/>
                <a:t> ㄎ</a:t>
              </a:r>
              <a:endParaRPr lang="zh-TW" altLang="en-US" sz="2000" baseline="30000" dirty="0" smtClean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93270" y="5517232"/>
              <a:ext cx="1077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Aspirated</a:t>
              </a:r>
            </a:p>
            <a:p>
              <a:r>
                <a:rPr lang="zh-TW" altLang="en-US" dirty="0"/>
                <a:t>送氣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907704" y="2636912"/>
            <a:ext cx="1008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voiced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427984" y="2636912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un-voiced</a:t>
            </a: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3995936" y="3861048"/>
            <a:ext cx="4024331" cy="1656184"/>
            <a:chOff x="3995936" y="3861048"/>
            <a:chExt cx="4024331" cy="1656184"/>
          </a:xfrm>
        </p:grpSpPr>
        <p:sp>
          <p:nvSpPr>
            <p:cNvPr id="17" name="橢圓 16"/>
            <p:cNvSpPr/>
            <p:nvPr/>
          </p:nvSpPr>
          <p:spPr>
            <a:xfrm>
              <a:off x="3995936" y="4437112"/>
              <a:ext cx="936104" cy="10801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>
              <a:stCxn id="17" idx="7"/>
              <a:endCxn id="20" idx="1"/>
            </p:cNvCxnSpPr>
            <p:nvPr/>
          </p:nvCxnSpPr>
          <p:spPr>
            <a:xfrm rot="5400000" flipH="1" flipV="1">
              <a:off x="4876738" y="3963927"/>
              <a:ext cx="549578" cy="71315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5508104" y="3861048"/>
              <a:ext cx="2512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common </a:t>
              </a:r>
              <a:r>
                <a:rPr lang="en-US" altLang="zh-TW" dirty="0" err="1" smtClean="0"/>
                <a:t>mis</a:t>
              </a:r>
              <a:r>
                <a:rPr lang="en-US" altLang="zh-TW" dirty="0" smtClean="0"/>
                <a:t>-conception</a:t>
              </a:r>
              <a:endParaRPr lang="zh-TW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2483768" y="4581128"/>
            <a:ext cx="8640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b</a:t>
            </a:r>
            <a:r>
              <a:rPr lang="en-US" altLang="zh-TW" baseline="30000" dirty="0" err="1" smtClean="0"/>
              <a:t>h</a:t>
            </a:r>
            <a:endParaRPr lang="en-US" altLang="zh-TW" baseline="30000" dirty="0" smtClean="0"/>
          </a:p>
          <a:p>
            <a:pPr algn="ctr"/>
            <a:r>
              <a:rPr lang="en-US" altLang="zh-TW" dirty="0" smtClean="0"/>
              <a:t>d</a:t>
            </a:r>
            <a:r>
              <a:rPr lang="en-US" altLang="zh-TW" baseline="30000" dirty="0" smtClean="0"/>
              <a:t>h</a:t>
            </a:r>
            <a:r>
              <a:rPr lang="en-US" altLang="zh-TW" baseline="30000" dirty="0"/>
              <a:t> </a:t>
            </a:r>
            <a:r>
              <a:rPr lang="en-US" altLang="zh-TW" dirty="0" smtClean="0"/>
              <a:t> </a:t>
            </a:r>
          </a:p>
          <a:p>
            <a:pPr algn="ctr"/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h</a:t>
            </a:r>
            <a:endParaRPr lang="en-US" altLang="zh-TW" baseline="30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438845" y="601199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Hindi has these!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Allophones and phonemes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When two articulations differentiate word meanings, they belong to different </a:t>
            </a:r>
            <a:br>
              <a:rPr lang="en-US" altLang="zh-TW" sz="2800" dirty="0" smtClean="0"/>
            </a:br>
            <a:r>
              <a:rPr lang="en-US" altLang="zh-TW" sz="2800" i="1" dirty="0" smtClean="0">
                <a:solidFill>
                  <a:srgbClr val="C00000"/>
                </a:solidFill>
              </a:rPr>
              <a:t>phonemes </a:t>
            </a:r>
            <a:r>
              <a:rPr lang="en-US" altLang="zh-TW" sz="2800" dirty="0" smtClean="0">
                <a:solidFill>
                  <a:srgbClr val="C0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音位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When two similar articulations do not differentiate word meanings, they belong to the same phoneme in that language, and are called </a:t>
            </a:r>
            <a:r>
              <a:rPr lang="en-US" altLang="zh-TW" sz="2800" i="1" dirty="0" smtClean="0">
                <a:solidFill>
                  <a:srgbClr val="C00000"/>
                </a:solidFill>
              </a:rPr>
              <a:t>allophones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</a:rPr>
              <a:t>(</a:t>
            </a:r>
            <a:r>
              <a:rPr lang="zh-TW" altLang="en-US" sz="2400" dirty="0" smtClean="0">
                <a:solidFill>
                  <a:srgbClr val="C00000"/>
                </a:solidFill>
              </a:rPr>
              <a:t>變體</a:t>
            </a:r>
            <a:r>
              <a:rPr lang="en-US" altLang="zh-TW" sz="2400" dirty="0" smtClean="0">
                <a:solidFill>
                  <a:srgbClr val="C00000"/>
                </a:solidFill>
              </a:rPr>
              <a:t>)</a:t>
            </a:r>
            <a:r>
              <a:rPr lang="en-US" altLang="zh-TW" sz="2800" dirty="0" smtClean="0"/>
              <a:t>.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Example of allophones in consonants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200" dirty="0" smtClean="0"/>
              <a:t>e.g.: in English, un-aspirated stops occurs only after “s” (sport, stay, sky).  They are </a:t>
            </a:r>
            <a:r>
              <a:rPr lang="en-US" altLang="zh-TW" sz="2200" i="1" dirty="0" smtClean="0"/>
              <a:t>complementary</a:t>
            </a:r>
            <a:r>
              <a:rPr lang="en-US" altLang="zh-TW" sz="2200" dirty="0" smtClean="0"/>
              <a:t> to the more frequent aspirated stops.</a:t>
            </a:r>
          </a:p>
          <a:p>
            <a:pPr lvl="1">
              <a:buNone/>
            </a:pPr>
            <a:endParaRPr lang="en-US" altLang="zh-TW" sz="2200" dirty="0" smtClean="0"/>
          </a:p>
          <a:p>
            <a:pPr lvl="1"/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North-eastern China: “r” =&gt; “y”, </a:t>
            </a: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然後</a:t>
            </a: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 vs. </a:t>
            </a: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延後</a:t>
            </a:r>
            <a:endParaRPr lang="en-US" altLang="zh-TW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Wuhan, China: “n” and “l” are not differentiated.  </a:t>
            </a:r>
            <a:b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喃喃 </a:t>
            </a: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vs. </a:t>
            </a: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藍藍</a:t>
            </a:r>
            <a:endParaRPr lang="en-US" altLang="zh-TW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Yunnan, China: “n” and “</a:t>
            </a:r>
            <a:r>
              <a:rPr lang="en-US" altLang="zh-TW" sz="2200" dirty="0" err="1" smtClean="0">
                <a:solidFill>
                  <a:schemeClr val="bg1">
                    <a:lumMod val="65000"/>
                  </a:schemeClr>
                </a:solidFill>
              </a:rPr>
              <a:t>ng</a:t>
            </a: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” are mixed. </a:t>
            </a: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船 </a:t>
            </a:r>
            <a:r>
              <a:rPr lang="en-US" altLang="zh-TW" sz="2200" dirty="0" smtClean="0">
                <a:solidFill>
                  <a:schemeClr val="bg1">
                    <a:lumMod val="65000"/>
                  </a:schemeClr>
                </a:solidFill>
              </a:rPr>
              <a:t>vs. </a:t>
            </a: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床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Number of stop phonemes </a:t>
            </a:r>
            <a:br>
              <a:rPr lang="en-US" altLang="zh-TW" dirty="0" smtClean="0"/>
            </a:br>
            <a:r>
              <a:rPr lang="en-US" altLang="zh-TW" dirty="0" smtClean="0"/>
              <a:t>for each place of articulation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Hindi: </a:t>
            </a:r>
            <a:r>
              <a:rPr lang="en-US" altLang="zh-TW" dirty="0" smtClean="0">
                <a:solidFill>
                  <a:srgbClr val="C00000"/>
                </a:solidFill>
              </a:rPr>
              <a:t>4</a:t>
            </a:r>
          </a:p>
          <a:p>
            <a:r>
              <a:rPr lang="en-US" altLang="zh-TW" dirty="0" smtClean="0"/>
              <a:t>Taiwanese </a:t>
            </a:r>
            <a:r>
              <a:rPr lang="en-US" altLang="zh-TW" dirty="0"/>
              <a:t>(</a:t>
            </a:r>
            <a:r>
              <a:rPr lang="zh-TW" altLang="en-US" sz="2400" dirty="0" smtClean="0"/>
              <a:t>閩南語</a:t>
            </a:r>
            <a:r>
              <a:rPr lang="en-US" altLang="zh-TW" sz="2400" dirty="0" smtClean="0"/>
              <a:t>)</a:t>
            </a:r>
            <a:r>
              <a:rPr lang="en-US" altLang="zh-TW" dirty="0" smtClean="0"/>
              <a:t>, Thai: </a:t>
            </a:r>
            <a:r>
              <a:rPr lang="en-US" altLang="zh-TW" dirty="0" smtClean="0">
                <a:solidFill>
                  <a:srgbClr val="C00000"/>
                </a:solidFill>
              </a:rPr>
              <a:t>3</a:t>
            </a:r>
          </a:p>
          <a:p>
            <a:r>
              <a:rPr lang="en-US" altLang="zh-TW" dirty="0" smtClean="0"/>
              <a:t>*Korean: </a:t>
            </a:r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r>
              <a:rPr lang="en-US" altLang="zh-TW" dirty="0" smtClean="0"/>
              <a:t> (tense vs. soft)</a:t>
            </a:r>
          </a:p>
          <a:p>
            <a:r>
              <a:rPr lang="en-US" altLang="zh-TW" dirty="0" smtClean="0"/>
              <a:t>English: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, with allophones</a:t>
            </a:r>
          </a:p>
          <a:p>
            <a:r>
              <a:rPr lang="en-US" altLang="zh-TW" dirty="0" smtClean="0"/>
              <a:t>Japanese, Spanish: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, with allophones</a:t>
            </a:r>
          </a:p>
          <a:p>
            <a:r>
              <a:rPr lang="en-US" altLang="zh-TW" dirty="0" smtClean="0"/>
              <a:t>Mandarin: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, no allophones</a:t>
            </a: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No language has the complete set of all possible vowels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Mandarin</a:t>
            </a:r>
            <a:r>
              <a:rPr lang="en-US" altLang="zh-TW" dirty="0" smtClean="0"/>
              <a:t> does not differentiate</a:t>
            </a:r>
          </a:p>
          <a:p>
            <a:pPr lvl="1"/>
            <a:r>
              <a:rPr lang="en-US" altLang="zh-TW" sz="2400" i="1" dirty="0" smtClean="0"/>
              <a:t>Taiwanese</a:t>
            </a:r>
            <a:r>
              <a:rPr lang="en-US" altLang="zh-TW" sz="2400" dirty="0" smtClean="0"/>
              <a:t>* back vowel: </a:t>
            </a:r>
            <a:r>
              <a:rPr lang="zh-TW" altLang="en-US" sz="2400" dirty="0" smtClean="0"/>
              <a:t>蚵 </a:t>
            </a:r>
            <a:r>
              <a:rPr lang="en-US" altLang="zh-TW" sz="2400" dirty="0" smtClean="0"/>
              <a:t>(oyster) vs. </a:t>
            </a:r>
            <a:r>
              <a:rPr lang="zh-TW" altLang="en-US" sz="2400" dirty="0" smtClean="0"/>
              <a:t>芋 </a:t>
            </a:r>
            <a:r>
              <a:rPr lang="en-US" altLang="zh-TW" sz="2400" dirty="0" smtClean="0"/>
              <a:t>(sweet taro)</a:t>
            </a:r>
          </a:p>
          <a:p>
            <a:pPr lvl="1"/>
            <a:r>
              <a:rPr lang="en-US" altLang="zh-TW" sz="2400" dirty="0" smtClean="0"/>
              <a:t>Taiwanese nasalized vowels: </a:t>
            </a:r>
            <a:r>
              <a:rPr lang="zh-TW" altLang="en-US" sz="2400" dirty="0" smtClean="0"/>
              <a:t>我 </a:t>
            </a:r>
            <a:r>
              <a:rPr lang="en-US" altLang="zh-TW" sz="2400" dirty="0" smtClean="0"/>
              <a:t>(me) vs. </a:t>
            </a:r>
            <a:r>
              <a:rPr lang="zh-TW" altLang="en-US" sz="2400" dirty="0" smtClean="0"/>
              <a:t>碗 </a:t>
            </a:r>
            <a:r>
              <a:rPr lang="en-US" altLang="zh-TW" sz="2400" dirty="0" smtClean="0"/>
              <a:t>(bowl)</a:t>
            </a:r>
          </a:p>
          <a:p>
            <a:r>
              <a:rPr lang="en-US" altLang="zh-TW" sz="2800" dirty="0" smtClean="0">
                <a:solidFill>
                  <a:srgbClr val="C00000"/>
                </a:solidFill>
              </a:rPr>
              <a:t>Taiwanese</a:t>
            </a:r>
            <a:r>
              <a:rPr lang="en-US" altLang="zh-TW" sz="2800" dirty="0" smtClean="0"/>
              <a:t> does not differentiate</a:t>
            </a:r>
          </a:p>
          <a:p>
            <a:pPr lvl="1"/>
            <a:r>
              <a:rPr lang="en-US" altLang="zh-TW" sz="2400" dirty="0" smtClean="0"/>
              <a:t>high-front-unrounded vs. rounded vowels, e.g., </a:t>
            </a:r>
            <a:r>
              <a:rPr lang="zh-TW" altLang="en-US" sz="2400" dirty="0" smtClean="0"/>
              <a:t>語 </a:t>
            </a:r>
            <a:r>
              <a:rPr lang="en-US" altLang="zh-TW" sz="2400" dirty="0" smtClean="0"/>
              <a:t>(speech) vs. </a:t>
            </a:r>
            <a:r>
              <a:rPr lang="zh-TW" altLang="en-US" sz="2400" dirty="0" smtClean="0"/>
              <a:t>蟻 </a:t>
            </a:r>
            <a:r>
              <a:rPr lang="en-US" altLang="zh-TW" sz="2400" dirty="0" smtClean="0"/>
              <a:t>(ants)  in Mandarin</a:t>
            </a:r>
          </a:p>
          <a:p>
            <a:r>
              <a:rPr lang="en-US" altLang="zh-TW" sz="2400" dirty="0" smtClean="0">
                <a:solidFill>
                  <a:srgbClr val="C00000"/>
                </a:solidFill>
              </a:rPr>
              <a:t>Japanese</a:t>
            </a:r>
            <a:r>
              <a:rPr lang="en-US" altLang="zh-TW" sz="2400" dirty="0" smtClean="0"/>
              <a:t> has fewer vowels than many other languages</a:t>
            </a:r>
          </a:p>
          <a:p>
            <a:r>
              <a:rPr lang="en-US" altLang="zh-TW" sz="2400" dirty="0" smtClean="0">
                <a:solidFill>
                  <a:srgbClr val="C00000"/>
                </a:solidFill>
              </a:rPr>
              <a:t>English</a:t>
            </a:r>
            <a:r>
              <a:rPr lang="en-US" altLang="zh-TW" sz="2400" dirty="0" smtClean="0"/>
              <a:t> does not differentiate long vs. short vowels as in Japanese</a:t>
            </a:r>
          </a:p>
          <a:p>
            <a:r>
              <a:rPr lang="en-US" altLang="zh-TW" sz="1800" dirty="0" smtClean="0"/>
              <a:t>Some native American languages have a lot of short vowels…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54240" y="6093296"/>
            <a:ext cx="464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Remark: </a:t>
            </a:r>
            <a:r>
              <a:rPr lang="en-US" altLang="zh-TW" sz="1400" dirty="0" smtClean="0"/>
              <a:t>“Taiwanese” refers to Southern-Min (</a:t>
            </a:r>
            <a:r>
              <a:rPr lang="zh-TW" altLang="en-US" sz="1400" dirty="0" smtClean="0"/>
              <a:t>閩南語</a:t>
            </a:r>
            <a:r>
              <a:rPr lang="en-US" altLang="zh-TW" sz="1400" dirty="0" smtClean="0"/>
              <a:t>)</a:t>
            </a:r>
            <a:r>
              <a:rPr lang="zh-TW" altLang="en-US" sz="1400" dirty="0"/>
              <a:t> </a:t>
            </a:r>
            <a:r>
              <a:rPr lang="en-US" altLang="zh-TW" sz="1400" dirty="0" smtClean="0"/>
              <a:t>here.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Speech production mechanisms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 descr="vocal_apparat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986726" cy="3960440"/>
          </a:xfrm>
          <a:prstGeom prst="rect">
            <a:avLst/>
          </a:prstGeom>
        </p:spPr>
      </p:pic>
      <p:pic>
        <p:nvPicPr>
          <p:cNvPr id="6" name="圖片 5" descr="vocal_schemat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589392" cy="417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Pronunciations are not stationary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They can change in time</a:t>
            </a:r>
          </a:p>
          <a:p>
            <a:pPr lvl="1"/>
            <a:r>
              <a:rPr lang="en-US" altLang="zh-TW" dirty="0" smtClean="0"/>
              <a:t>due to socio-political influences?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i="1" dirty="0" smtClean="0"/>
              <a:t>great vowel shift</a:t>
            </a:r>
            <a:r>
              <a:rPr lang="en-US" altLang="zh-TW" dirty="0" smtClean="0"/>
              <a:t> </a:t>
            </a:r>
            <a:r>
              <a:rPr lang="en-US" altLang="zh-TW" sz="2400" dirty="0" smtClean="0"/>
              <a:t>(15-17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century, </a:t>
            </a:r>
            <a:r>
              <a:rPr lang="en-US" altLang="zh-TW" sz="2400" u="sng" dirty="0" smtClean="0"/>
              <a:t>Southern</a:t>
            </a:r>
            <a:r>
              <a:rPr lang="en-US" altLang="zh-TW" sz="2400" dirty="0" smtClean="0"/>
              <a:t> England).</a:t>
            </a:r>
          </a:p>
          <a:p>
            <a:pPr lvl="2"/>
            <a:r>
              <a:rPr lang="en-US" altLang="zh-TW" dirty="0" smtClean="0"/>
              <a:t> [aː] (</a:t>
            </a:r>
            <a:r>
              <a:rPr lang="en-US" altLang="zh-TW" i="1" dirty="0" smtClean="0"/>
              <a:t>ā</a:t>
            </a:r>
            <a:r>
              <a:rPr lang="en-US" altLang="zh-TW" dirty="0" smtClean="0"/>
              <a:t>) fronted to [æː] and then raised to [ɛː], [eː] and in many dialects </a:t>
            </a:r>
            <a:r>
              <a:rPr lang="en-US" altLang="zh-TW" dirty="0" err="1" smtClean="0"/>
              <a:t>diphthongised</a:t>
            </a:r>
            <a:r>
              <a:rPr lang="en-US" altLang="zh-TW" dirty="0" smtClean="0"/>
              <a:t> to [</a:t>
            </a:r>
            <a:r>
              <a:rPr lang="en-US" altLang="zh-TW" dirty="0" err="1" smtClean="0"/>
              <a:t>eɪ</a:t>
            </a:r>
            <a:r>
              <a:rPr lang="en-US" altLang="zh-TW" dirty="0" smtClean="0"/>
              <a:t>] (as in </a:t>
            </a:r>
            <a:r>
              <a:rPr lang="en-US" altLang="zh-TW" i="1" dirty="0" smtClean="0"/>
              <a:t>m</a:t>
            </a:r>
            <a:r>
              <a:rPr lang="en-US" altLang="zh-TW" b="1" i="1" dirty="0" smtClean="0"/>
              <a:t>a</a:t>
            </a:r>
            <a:r>
              <a:rPr lang="en-US" altLang="zh-TW" i="1" dirty="0" smtClean="0"/>
              <a:t>ke</a:t>
            </a:r>
            <a:r>
              <a:rPr lang="en-US" altLang="zh-TW" dirty="0" smtClean="0"/>
              <a:t>). </a:t>
            </a:r>
          </a:p>
          <a:p>
            <a:pPr lvl="2"/>
            <a:r>
              <a:rPr lang="en-US" altLang="zh-TW" dirty="0" smtClean="0"/>
              <a:t>Middle English [ɛː] raised to [eː] and then to modern English 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ː] (as in </a:t>
            </a:r>
            <a:r>
              <a:rPr lang="en-US" altLang="zh-TW" i="1" dirty="0" smtClean="0"/>
              <a:t>b</a:t>
            </a:r>
            <a:r>
              <a:rPr lang="en-US" altLang="zh-TW" b="1" i="1" dirty="0" smtClean="0"/>
              <a:t>ea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).</a:t>
            </a:r>
          </a:p>
          <a:p>
            <a:pPr lvl="2"/>
            <a:r>
              <a:rPr lang="en-US" altLang="zh-TW" dirty="0" smtClean="0"/>
              <a:t>Middle English [eː] raised to Modern English 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ː] (as in </a:t>
            </a:r>
            <a:r>
              <a:rPr lang="en-US" altLang="zh-TW" i="1" dirty="0" smtClean="0"/>
              <a:t>f</a:t>
            </a:r>
            <a:r>
              <a:rPr lang="en-US" altLang="zh-TW" b="1" i="1" dirty="0" smtClean="0"/>
              <a:t>ee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).</a:t>
            </a:r>
          </a:p>
          <a:p>
            <a:pPr lvl="2"/>
            <a:r>
              <a:rPr lang="en-US" altLang="zh-TW" dirty="0" smtClean="0"/>
              <a:t>Middle English 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ː] </a:t>
            </a:r>
            <a:r>
              <a:rPr lang="en-US" altLang="zh-TW" dirty="0" err="1" smtClean="0"/>
              <a:t>diphthongised</a:t>
            </a:r>
            <a:r>
              <a:rPr lang="en-US" altLang="zh-TW" dirty="0" smtClean="0"/>
              <a:t> to [</a:t>
            </a:r>
            <a:r>
              <a:rPr lang="en-US" altLang="zh-TW" dirty="0" err="1" smtClean="0"/>
              <a:t>ɪi</a:t>
            </a:r>
            <a:r>
              <a:rPr lang="en-US" altLang="zh-TW" dirty="0" smtClean="0"/>
              <a:t>], which was most likely followed by [</a:t>
            </a:r>
            <a:r>
              <a:rPr lang="en-US" altLang="zh-TW" dirty="0" err="1" smtClean="0"/>
              <a:t>əɪ</a:t>
            </a:r>
            <a:r>
              <a:rPr lang="en-US" altLang="zh-TW" dirty="0" smtClean="0"/>
              <a:t>] and finally Modern English [</a:t>
            </a:r>
            <a:r>
              <a:rPr lang="en-US" altLang="zh-TW" dirty="0" err="1" smtClean="0"/>
              <a:t>aɪ</a:t>
            </a:r>
            <a:r>
              <a:rPr lang="en-US" altLang="zh-TW" dirty="0" smtClean="0"/>
              <a:t>] (as in </a:t>
            </a:r>
            <a:r>
              <a:rPr lang="en-US" altLang="zh-TW" i="1" dirty="0" smtClean="0"/>
              <a:t>m</a:t>
            </a:r>
            <a:r>
              <a:rPr lang="en-US" altLang="zh-TW" b="1" i="1" dirty="0" smtClean="0"/>
              <a:t>i</a:t>
            </a:r>
            <a:r>
              <a:rPr lang="en-US" altLang="zh-TW" i="1" dirty="0" smtClean="0"/>
              <a:t>ce</a:t>
            </a:r>
            <a:r>
              <a:rPr lang="en-US" altLang="zh-TW" dirty="0" smtClean="0"/>
              <a:t>).</a:t>
            </a:r>
          </a:p>
          <a:p>
            <a:pPr lvl="2"/>
            <a:r>
              <a:rPr lang="en-US" altLang="zh-TW" dirty="0" smtClean="0"/>
              <a:t>etc, e.g. “Knight”, “wrong”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as a world citizen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264" y="1988840"/>
            <a:ext cx="5770984" cy="226084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	Never laugh at somebody’s accents, </a:t>
            </a:r>
            <a:br>
              <a:rPr lang="en-US" altLang="zh-TW" dirty="0" smtClean="0"/>
            </a:br>
            <a:r>
              <a:rPr lang="en-US" altLang="zh-TW" dirty="0" smtClean="0"/>
              <a:t>because he probably can pronounce what you can’t!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phonetics?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through the study of phonetics, </a:t>
            </a:r>
          </a:p>
          <a:p>
            <a:pPr lvl="1"/>
            <a:r>
              <a:rPr lang="en-US" altLang="zh-TW" dirty="0" smtClean="0"/>
              <a:t>we become more sensitive to subtle </a:t>
            </a:r>
            <a:r>
              <a:rPr lang="en-US" altLang="zh-TW" dirty="0" err="1" smtClean="0"/>
              <a:t>articulatory</a:t>
            </a:r>
            <a:r>
              <a:rPr lang="en-US" altLang="zh-TW" dirty="0" smtClean="0"/>
              <a:t> differences.</a:t>
            </a:r>
          </a:p>
          <a:p>
            <a:pPr lvl="1"/>
            <a:r>
              <a:rPr lang="en-US" altLang="zh-TW" dirty="0" smtClean="0"/>
              <a:t>we can learn to produce all of them.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Tonal languages: </a:t>
            </a:r>
            <a:br>
              <a:rPr lang="en-US" altLang="zh-TW" dirty="0" smtClean="0"/>
            </a:br>
            <a:r>
              <a:rPr lang="en-US" altLang="zh-TW" sz="4000" dirty="0" smtClean="0"/>
              <a:t>inflection differentiates word meanings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Include</a:t>
            </a:r>
          </a:p>
          <a:p>
            <a:pPr lvl="1"/>
            <a:r>
              <a:rPr lang="en-US" altLang="zh-TW" sz="2400" dirty="0" smtClean="0"/>
              <a:t>All(?) Chinese languages, such as Mandarin, Taiwanese, Cantonese </a:t>
            </a:r>
            <a:r>
              <a:rPr lang="zh-TW" altLang="en-US" sz="2000" dirty="0" smtClean="0"/>
              <a:t>粵語</a:t>
            </a:r>
            <a:r>
              <a:rPr lang="en-US" altLang="zh-TW" sz="2400" dirty="0" smtClean="0"/>
              <a:t>, Shanghai-</a:t>
            </a:r>
            <a:r>
              <a:rPr lang="en-US" altLang="zh-TW" sz="2400" dirty="0" err="1" smtClean="0"/>
              <a:t>nese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吳語</a:t>
            </a:r>
            <a:r>
              <a:rPr lang="en-US" altLang="zh-TW" sz="2400" dirty="0" smtClean="0"/>
              <a:t>, etc.</a:t>
            </a:r>
          </a:p>
          <a:p>
            <a:pPr lvl="1"/>
            <a:r>
              <a:rPr lang="en-US" altLang="zh-TW" sz="2400" dirty="0" smtClean="0"/>
              <a:t>Vietnamese</a:t>
            </a:r>
          </a:p>
          <a:p>
            <a:pPr lvl="1"/>
            <a:r>
              <a:rPr lang="en-US" altLang="zh-TW" sz="2400" dirty="0" smtClean="0"/>
              <a:t>Thai?</a:t>
            </a:r>
          </a:p>
          <a:p>
            <a:r>
              <a:rPr lang="zh-TW" altLang="en-US" sz="2400" dirty="0" smtClean="0"/>
              <a:t>南腔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(accents) vs. </a:t>
            </a:r>
            <a:r>
              <a:rPr lang="zh-TW" altLang="en-US" sz="2400" dirty="0" smtClean="0"/>
              <a:t>北調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(inflections) in Chinese local dialect/languages (why?)</a:t>
            </a:r>
          </a:p>
          <a:p>
            <a:pPr lvl="2"/>
            <a:r>
              <a:rPr lang="en-US" altLang="zh-TW" sz="2000" dirty="0" smtClean="0"/>
              <a:t>Historical reason: invasions from the north since 2</a:t>
            </a:r>
            <a:r>
              <a:rPr lang="en-US" altLang="zh-TW" sz="2000" baseline="30000" dirty="0" smtClean="0"/>
              <a:t>nd</a:t>
            </a:r>
            <a:r>
              <a:rPr lang="en-US" altLang="zh-TW" sz="2000" dirty="0" smtClean="0"/>
              <a:t> century B.C.</a:t>
            </a:r>
          </a:p>
          <a:p>
            <a:pPr lvl="2"/>
            <a:r>
              <a:rPr lang="en-US" altLang="zh-TW" sz="2000" dirty="0" smtClean="0"/>
              <a:t>Geographical reason: plain in the north vs. mountains in the south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Mandarin four tones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55776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542122" y="269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42122" y="31316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en-US" altLang="zh-TW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2542122" y="3563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542122" y="3995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en-US" altLang="zh-TW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486338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en-US" altLang="zh-TW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4472684" y="269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72684" y="31316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en-US" altLang="zh-TW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4472684" y="3563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472684" y="3995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en-US" altLang="zh-TW" dirty="0" smtClean="0"/>
          </a:p>
        </p:txBody>
      </p:sp>
      <p:cxnSp>
        <p:nvCxnSpPr>
          <p:cNvPr id="16" name="直線單箭頭接點 15"/>
          <p:cNvCxnSpPr>
            <a:stCxn id="5" idx="3"/>
            <a:endCxn id="10" idx="1"/>
          </p:cNvCxnSpPr>
          <p:nvPr/>
        </p:nvCxnSpPr>
        <p:spPr>
          <a:xfrm>
            <a:off x="2857462" y="2461538"/>
            <a:ext cx="1628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5" idx="3"/>
            <a:endCxn id="14" idx="1"/>
          </p:cNvCxnSpPr>
          <p:nvPr/>
        </p:nvCxnSpPr>
        <p:spPr>
          <a:xfrm>
            <a:off x="2857462" y="2461538"/>
            <a:ext cx="1615222" cy="171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7" idx="3"/>
            <a:endCxn id="10" idx="1"/>
          </p:cNvCxnSpPr>
          <p:nvPr/>
        </p:nvCxnSpPr>
        <p:spPr>
          <a:xfrm flipV="1">
            <a:off x="2843808" y="2461538"/>
            <a:ext cx="1642530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手繪多邊形 21"/>
          <p:cNvSpPr/>
          <p:nvPr/>
        </p:nvSpPr>
        <p:spPr>
          <a:xfrm>
            <a:off x="2861733" y="2912533"/>
            <a:ext cx="1566334" cy="1371600"/>
          </a:xfrm>
          <a:custGeom>
            <a:avLst/>
            <a:gdLst>
              <a:gd name="connsiteX0" fmla="*/ 0 w 1566334"/>
              <a:gd name="connsiteY0" fmla="*/ 846667 h 1371600"/>
              <a:gd name="connsiteX1" fmla="*/ 0 w 1566334"/>
              <a:gd name="connsiteY1" fmla="*/ 846667 h 1371600"/>
              <a:gd name="connsiteX2" fmla="*/ 491067 w 1566334"/>
              <a:gd name="connsiteY2" fmla="*/ 1371600 h 1371600"/>
              <a:gd name="connsiteX3" fmla="*/ 1566334 w 1566334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6334" h="1371600">
                <a:moveTo>
                  <a:pt x="0" y="846667"/>
                </a:moveTo>
                <a:lnTo>
                  <a:pt x="0" y="846667"/>
                </a:lnTo>
                <a:lnTo>
                  <a:pt x="491067" y="1371600"/>
                </a:lnTo>
                <a:lnTo>
                  <a:pt x="1566334" y="0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2915816" y="4941168"/>
            <a:ext cx="20882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向上箭號 26"/>
          <p:cNvSpPr/>
          <p:nvPr/>
        </p:nvSpPr>
        <p:spPr>
          <a:xfrm>
            <a:off x="1547664" y="2924944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1475656" y="2492896"/>
            <a:ext cx="65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pitch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461785" y="501317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203848" y="2060848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: </a:t>
            </a:r>
            <a:r>
              <a:rPr lang="zh-TW" altLang="en-US" dirty="0" smtClean="0"/>
              <a:t>陰平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355976" y="4293096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: </a:t>
            </a:r>
            <a:r>
              <a:rPr lang="zh-TW" altLang="en-US" dirty="0" smtClean="0"/>
              <a:t>去聲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347864" y="256490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: </a:t>
            </a:r>
            <a:r>
              <a:rPr lang="zh-TW" altLang="en-US" dirty="0" smtClean="0"/>
              <a:t>陽平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915816" y="3861048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上聲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Cantonese six tones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483768" y="2261519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Sol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481082" y="3131676"/>
            <a:ext cx="46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Fa</a:t>
            </a:r>
            <a:endParaRPr lang="en-US" altLang="zh-TW" sz="2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2494739" y="357301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Mi</a:t>
            </a:r>
            <a:endParaRPr lang="en-US" altLang="zh-TW" sz="24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2483768" y="3995772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Do</a:t>
            </a:r>
          </a:p>
        </p:txBody>
      </p:sp>
      <p:cxnSp>
        <p:nvCxnSpPr>
          <p:cNvPr id="16" name="直線單箭頭接點 15"/>
          <p:cNvCxnSpPr>
            <a:stCxn id="6" idx="3"/>
          </p:cNvCxnSpPr>
          <p:nvPr/>
        </p:nvCxnSpPr>
        <p:spPr>
          <a:xfrm flipV="1">
            <a:off x="3041934" y="2461538"/>
            <a:ext cx="1478797" cy="30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9" idx="3"/>
          </p:cNvCxnSpPr>
          <p:nvPr/>
        </p:nvCxnSpPr>
        <p:spPr>
          <a:xfrm>
            <a:off x="3012830" y="3803849"/>
            <a:ext cx="1412471" cy="38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3"/>
          </p:cNvCxnSpPr>
          <p:nvPr/>
        </p:nvCxnSpPr>
        <p:spPr>
          <a:xfrm flipV="1">
            <a:off x="3012830" y="2461539"/>
            <a:ext cx="1473508" cy="134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863692" y="2132856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baseline="30000" dirty="0" smtClean="0"/>
              <a:t>st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343544" y="4149080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4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零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846613" y="2564904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玖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815916" y="3010240"/>
            <a:ext cx="143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肆 捌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>
            <a:stCxn id="8" idx="3"/>
          </p:cNvCxnSpPr>
          <p:nvPr/>
        </p:nvCxnSpPr>
        <p:spPr>
          <a:xfrm flipV="1">
            <a:off x="2946017" y="3316343"/>
            <a:ext cx="1465627" cy="4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2915816" y="4941168"/>
            <a:ext cx="20882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向上箭號 30"/>
          <p:cNvSpPr/>
          <p:nvPr/>
        </p:nvSpPr>
        <p:spPr>
          <a:xfrm>
            <a:off x="1547664" y="2924944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1475656" y="2492896"/>
            <a:ext cx="65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pitch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61785" y="501317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142588" y="5740807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of information = http://cantonese.ca/tones.php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直線單箭頭接點 35"/>
          <p:cNvCxnSpPr>
            <a:stCxn id="9" idx="3"/>
          </p:cNvCxnSpPr>
          <p:nvPr/>
        </p:nvCxnSpPr>
        <p:spPr>
          <a:xfrm flipV="1">
            <a:off x="3012830" y="3325635"/>
            <a:ext cx="1412471" cy="478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9" idx="3"/>
          </p:cNvCxnSpPr>
          <p:nvPr/>
        </p:nvCxnSpPr>
        <p:spPr>
          <a:xfrm flipV="1">
            <a:off x="3012830" y="3757683"/>
            <a:ext cx="1412471" cy="4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4355976" y="3687415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6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貳 陸</a:t>
            </a:r>
            <a:endParaRPr lang="en-US" altLang="zh-TW" sz="24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491880" y="3356992"/>
            <a:ext cx="110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5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伍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5464074" y="4540478"/>
            <a:ext cx="3249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TW" dirty="0"/>
              <a:t>It turns out that the number 0-9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covers </a:t>
            </a:r>
            <a:r>
              <a:rPr lang="en-US" altLang="zh-TW" dirty="0"/>
              <a:t>all six tones plus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three </a:t>
            </a:r>
            <a:r>
              <a:rPr lang="en-US" altLang="zh-TW" dirty="0"/>
              <a:t>short tones.</a:t>
            </a:r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275856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壹 叁 柒</a:t>
            </a:r>
            <a:endParaRPr lang="zh-TW" altLang="en-US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Counting to 10 in Cantonese (Chinese)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24928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Demo: Cantonese counting system</a:t>
            </a:r>
            <a:endParaRPr lang="zh-TW" altLang="en-US" dirty="0"/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457201" y="1600200"/>
            <a:ext cx="8219256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Cantonese distinguishes </a:t>
            </a:r>
            <a:r>
              <a:rPr lang="en-US" altLang="zh-TW" sz="2800" dirty="0"/>
              <a:t>between </a:t>
            </a:r>
            <a:r>
              <a:rPr lang="en-US" altLang="zh-TW" sz="2800" b="1" dirty="0"/>
              <a:t>high, middle and low</a:t>
            </a:r>
            <a:r>
              <a:rPr lang="en-US" altLang="zh-TW" sz="2800" dirty="0"/>
              <a:t> tones, resulting in a more musical speech</a:t>
            </a:r>
            <a:r>
              <a:rPr lang="en-US" altLang="zh-TW" sz="2800" dirty="0" smtClean="0"/>
              <a:t>.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lvl="2"/>
            <a:r>
              <a:rPr lang="zh-TW" altLang="en-US" dirty="0" smtClean="0"/>
              <a:t>林子祥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The Counting </a:t>
            </a:r>
            <a:r>
              <a:rPr lang="en-US" altLang="zh-TW" dirty="0" smtClean="0"/>
              <a:t>Song (</a:t>
            </a:r>
            <a:r>
              <a:rPr lang="zh-TW" altLang="en-US" dirty="0" smtClean="0"/>
              <a:t>數字人生</a:t>
            </a:r>
            <a:r>
              <a:rPr lang="en-US" altLang="zh-TW" dirty="0" smtClean="0"/>
              <a:t>) 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://www.youtube.com/watch?v=GrttavtmsRI</a:t>
            </a:r>
            <a:endParaRPr lang="en-US" altLang="zh-TW" dirty="0"/>
          </a:p>
          <a:p>
            <a:pPr marL="914400" lvl="2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3" name="AutoShape 2" descr="tone c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tone ch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Cantonese Counting So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1268760"/>
            <a:ext cx="6336704" cy="473302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7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Tones in Taiwanese Southern-Min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It’s still debatable how many tones people use in Taiwanese Southern-Min language.</a:t>
            </a:r>
          </a:p>
          <a:p>
            <a:pPr lvl="1"/>
            <a:r>
              <a:rPr lang="en-US" altLang="zh-TW" dirty="0" smtClean="0"/>
              <a:t>Common answers vary from 5 to 8.</a:t>
            </a:r>
          </a:p>
          <a:p>
            <a:pPr lvl="2"/>
            <a:r>
              <a:rPr lang="en-US" altLang="zh-TW" dirty="0" smtClean="0"/>
              <a:t>Depending on whether short tones (</a:t>
            </a:r>
            <a:r>
              <a:rPr lang="zh-TW" altLang="en-US" dirty="0" smtClean="0"/>
              <a:t>入音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count as separate tones. e.g., /</a:t>
            </a:r>
            <a:r>
              <a:rPr lang="en-US" altLang="zh-TW" dirty="0" err="1" smtClean="0"/>
              <a:t>ba</a:t>
            </a:r>
            <a:r>
              <a:rPr lang="en-US" altLang="zh-TW" dirty="0" smtClean="0"/>
              <a:t>/ (</a:t>
            </a:r>
            <a:r>
              <a:rPr lang="zh-TW" altLang="en-US" dirty="0" smtClean="0"/>
              <a:t>肉</a:t>
            </a:r>
            <a:r>
              <a:rPr lang="en-US" altLang="zh-TW" dirty="0" smtClean="0"/>
              <a:t>) vs. /</a:t>
            </a:r>
            <a:r>
              <a:rPr lang="en-US" altLang="zh-TW" dirty="0" err="1" smtClean="0"/>
              <a:t>bak</a:t>
            </a:r>
            <a:r>
              <a:rPr lang="en-US" altLang="zh-TW" dirty="0" smtClean="0"/>
              <a:t>/ (</a:t>
            </a:r>
            <a:r>
              <a:rPr lang="zh-TW" altLang="en-US" dirty="0" smtClean="0"/>
              <a:t>目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There might be local variations</a:t>
            </a:r>
          </a:p>
          <a:p>
            <a:pPr lvl="2"/>
            <a:r>
              <a:rPr lang="en-US" altLang="zh-TW" dirty="0" smtClean="0"/>
              <a:t>Some argued there are 10 tones. </a:t>
            </a:r>
            <a:r>
              <a:rPr lang="en-US" altLang="zh-TW" sz="1900" dirty="0" smtClean="0"/>
              <a:t>[</a:t>
            </a:r>
            <a:r>
              <a:rPr lang="zh-TW" altLang="en-US" sz="1900" dirty="0" smtClean="0"/>
              <a:t>董忠司</a:t>
            </a:r>
            <a:r>
              <a:rPr lang="en-US" altLang="zh-TW" sz="1900" dirty="0" smtClean="0"/>
              <a:t>(2001)</a:t>
            </a:r>
            <a:r>
              <a:rPr lang="zh-TW" altLang="en-US" sz="1900" dirty="0" smtClean="0"/>
              <a:t>：台灣語入門，</a:t>
            </a:r>
            <a:r>
              <a:rPr lang="en-US" altLang="zh-TW" sz="1900" dirty="0" smtClean="0"/>
              <a:t>ISBN 957-32-4235-4]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Phonetically speaking, it’s questionable how many of these “tone candidates” actually differentiate word meanings.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r>
              <a:rPr lang="en-US" altLang="zh-TW" dirty="0" err="1" smtClean="0"/>
              <a:t>Ladefoged</a:t>
            </a:r>
            <a:r>
              <a:rPr lang="en-US" altLang="zh-TW" dirty="0"/>
              <a:t> </a:t>
            </a:r>
            <a:r>
              <a:rPr lang="en-US" altLang="zh-TW" dirty="0" smtClean="0"/>
              <a:t>(1993). “A course in phonetics,” 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edition, Orlando: Harcourt-Brace.</a:t>
            </a:r>
          </a:p>
          <a:p>
            <a:pPr>
              <a:buNone/>
            </a:pPr>
            <a:endParaRPr lang="en-US" altLang="zh-TW" sz="2800" dirty="0" smtClean="0"/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董忠司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(2001)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：台灣語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語音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入門，遠流出版社，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ISBN 957-32-4235-4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林焘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，耿振生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(1997)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聲韻學，三民書局，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ISBN 957-14-2677-6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王小川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語音訊號處理，修訂二版，全華圖書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ISBN 978-957-21-6546-1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Linguistics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Phonetics</a:t>
            </a:r>
            <a:r>
              <a:rPr lang="en-US" altLang="zh-TW" dirty="0" smtClean="0"/>
              <a:t>: what are the sound building blocks?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Phonology</a:t>
            </a:r>
            <a:r>
              <a:rPr lang="en-US" altLang="zh-TW" dirty="0" smtClean="0"/>
              <a:t>: description of systems and patterns of sounds that occur in a language.</a:t>
            </a:r>
          </a:p>
          <a:p>
            <a:pPr lvl="1"/>
            <a:r>
              <a:rPr lang="en-US" altLang="zh-TW" dirty="0" smtClean="0"/>
              <a:t>E.g., /</a:t>
            </a:r>
            <a:r>
              <a:rPr lang="en-US" altLang="zh-TW" dirty="0" err="1" smtClean="0"/>
              <a:t>ps</a:t>
            </a:r>
            <a:r>
              <a:rPr lang="en-US" altLang="zh-TW" dirty="0" smtClean="0"/>
              <a:t>/, /</a:t>
            </a:r>
            <a:r>
              <a:rPr lang="en-US" altLang="zh-TW" dirty="0" err="1" smtClean="0"/>
              <a:t>ts</a:t>
            </a:r>
            <a:r>
              <a:rPr lang="en-US" altLang="zh-TW" dirty="0" smtClean="0"/>
              <a:t>/ never precedes a vowel in English</a:t>
            </a:r>
          </a:p>
          <a:p>
            <a:pPr lvl="1"/>
            <a:r>
              <a:rPr lang="en-US" altLang="zh-TW" dirty="0" smtClean="0"/>
              <a:t>E.g., </a:t>
            </a:r>
            <a:r>
              <a:rPr lang="zh-TW" altLang="en-US" dirty="0" smtClean="0"/>
              <a:t>ㄗ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ㄩ </a:t>
            </a:r>
            <a:r>
              <a:rPr lang="en-US" altLang="zh-TW" dirty="0" smtClean="0"/>
              <a:t>are never together in Mandarin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Syntax: from words to sentences</a:t>
            </a:r>
          </a:p>
          <a:p>
            <a:pPr lvl="1"/>
            <a:r>
              <a:rPr lang="en-US" altLang="zh-TW" sz="2200" dirty="0" err="1"/>
              <a:t>b</a:t>
            </a:r>
            <a:r>
              <a:rPr lang="en-US" altLang="zh-TW" sz="2200" dirty="0" err="1" smtClean="0"/>
              <a:t>ufallo</a:t>
            </a:r>
            <a:r>
              <a:rPr lang="en-US" altLang="zh-TW" sz="2200" dirty="0" smtClean="0"/>
              <a:t> </a:t>
            </a:r>
            <a:r>
              <a:rPr lang="en-US" altLang="zh-TW" sz="2200" dirty="0" err="1"/>
              <a:t>B</a:t>
            </a:r>
            <a:r>
              <a:rPr lang="en-US" altLang="zh-TW" sz="2200" dirty="0" err="1" smtClean="0"/>
              <a:t>ufallo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bufallo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bufallo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bufallo</a:t>
            </a:r>
            <a:r>
              <a:rPr lang="en-US" altLang="zh-TW" sz="2200" dirty="0" smtClean="0"/>
              <a:t> </a:t>
            </a:r>
            <a:r>
              <a:rPr lang="en-US" altLang="zh-TW" sz="2200" dirty="0" err="1"/>
              <a:t>B</a:t>
            </a:r>
            <a:r>
              <a:rPr lang="en-US" altLang="zh-TW" sz="2200" dirty="0" err="1" smtClean="0"/>
              <a:t>ufallo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bufallo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bufallo</a:t>
            </a:r>
            <a:r>
              <a:rPr lang="en-US" altLang="zh-TW" sz="2200" dirty="0" smtClean="0"/>
              <a:t> </a:t>
            </a:r>
          </a:p>
          <a:p>
            <a:pPr lvl="2"/>
            <a:r>
              <a:rPr lang="en-US" altLang="zh-TW" sz="1800" dirty="0" smtClean="0"/>
              <a:t>[</a:t>
            </a:r>
            <a:r>
              <a:rPr lang="en-US" altLang="zh-TW" sz="1800" dirty="0" err="1" smtClean="0"/>
              <a:t>adj</a:t>
            </a:r>
            <a:r>
              <a:rPr lang="en-US" altLang="zh-TW" sz="1800" dirty="0" smtClean="0"/>
              <a:t> N </a:t>
            </a:r>
            <a:r>
              <a:rPr lang="en-US" altLang="zh-TW" sz="1800" dirty="0" err="1" smtClean="0"/>
              <a:t>Np</a:t>
            </a:r>
            <a:r>
              <a:rPr lang="en-US" altLang="zh-TW" sz="1800" dirty="0" smtClean="0"/>
              <a:t> v </a:t>
            </a:r>
            <a:r>
              <a:rPr lang="en-US" altLang="zh-TW" sz="1800" dirty="0" err="1" smtClean="0"/>
              <a:t>Np</a:t>
            </a:r>
            <a:r>
              <a:rPr lang="en-US" altLang="zh-TW" sz="1800" dirty="0" smtClean="0"/>
              <a:t> N Ns v]</a:t>
            </a:r>
          </a:p>
          <a:p>
            <a:pPr lvl="1"/>
            <a:r>
              <a:rPr lang="en-US" altLang="zh-TW" sz="2400" b="1" i="1" dirty="0" smtClean="0"/>
              <a:t>“Colorless green ideas sleep furiously” </a:t>
            </a:r>
            <a:r>
              <a:rPr lang="en-US" altLang="zh-TW" sz="2400" b="1" dirty="0" smtClean="0"/>
              <a:t>~Noam Chomsky</a:t>
            </a:r>
            <a:endParaRPr lang="en-US" altLang="zh-TW" sz="2200" dirty="0" smtClean="0"/>
          </a:p>
          <a:p>
            <a:r>
              <a:rPr lang="en-US" altLang="zh-TW" dirty="0" smtClean="0"/>
              <a:t>Semantics: what does it mean?</a:t>
            </a:r>
          </a:p>
          <a:p>
            <a:pPr lvl="1"/>
            <a:r>
              <a:rPr lang="en-US" altLang="zh-TW" b="1" dirty="0" smtClean="0"/>
              <a:t>A:</a:t>
            </a:r>
            <a:r>
              <a:rPr lang="en-US" altLang="zh-TW" dirty="0" smtClean="0"/>
              <a:t> “he is truly an honest man.” </a:t>
            </a:r>
            <a:r>
              <a:rPr lang="en-US" altLang="zh-TW" b="1" dirty="0" smtClean="0"/>
              <a:t>B:</a:t>
            </a:r>
            <a:r>
              <a:rPr lang="en-US" altLang="zh-TW" dirty="0" smtClean="0"/>
              <a:t> “yea, right.”</a:t>
            </a:r>
          </a:p>
          <a:p>
            <a:pPr lvl="1"/>
            <a:r>
              <a:rPr lang="en-US" altLang="zh-TW" dirty="0" smtClean="0"/>
              <a:t>“Time flies like an arrow.”</a:t>
            </a:r>
          </a:p>
          <a:p>
            <a:pPr lvl="2"/>
            <a:r>
              <a:rPr lang="en-US" altLang="zh-TW" dirty="0" smtClean="0"/>
              <a:t>Fruit flies like a banana.</a:t>
            </a:r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Syntax and semantics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 descr="http://t3.gstatic.com/images?q=tbn:ANd9GcRUDw1gt0VzYi9xNUNABirVrhvGgTA3mP6L4WkX4ES_t0x21Ag&amp;t=1&amp;usg=__r26IBCVmYskkYMhWqsMKcdkQ2o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2669654" cy="406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altLang="zh-TW" sz="2800" dirty="0" smtClean="0"/>
              <a:t>Articulatory phonetics</a:t>
            </a:r>
          </a:p>
          <a:p>
            <a:pPr lvl="2"/>
            <a:r>
              <a:rPr lang="en-US" altLang="zh-TW" sz="2400" dirty="0" smtClean="0"/>
              <a:t>Places</a:t>
            </a:r>
          </a:p>
          <a:p>
            <a:pPr lvl="2"/>
            <a:r>
              <a:rPr lang="en-US" altLang="zh-TW" sz="2400" dirty="0" smtClean="0"/>
              <a:t>Manners</a:t>
            </a:r>
          </a:p>
          <a:p>
            <a:pPr lvl="2"/>
            <a:r>
              <a:rPr lang="en-US" altLang="zh-TW" sz="2400" dirty="0" smtClean="0"/>
              <a:t>Vowel production and accents</a:t>
            </a:r>
          </a:p>
          <a:p>
            <a:pPr lvl="2"/>
            <a:r>
              <a:rPr lang="en-US" altLang="zh-TW" sz="2400" dirty="0" smtClean="0"/>
              <a:t>Allophones and phonemes</a:t>
            </a:r>
          </a:p>
          <a:p>
            <a:pPr marL="274320" lvl="1" indent="0">
              <a:buNone/>
            </a:pPr>
            <a:r>
              <a:rPr lang="en-US" altLang="zh-TW" sz="2800" dirty="0" smtClean="0"/>
              <a:t>tones</a:t>
            </a:r>
          </a:p>
          <a:p>
            <a:pPr marL="0" indent="0">
              <a:buNone/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Articulatory</a:t>
            </a:r>
            <a:r>
              <a:rPr lang="en-US" altLang="zh-TW" dirty="0" smtClean="0"/>
              <a:t> Phonetics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Vowels (</a:t>
            </a:r>
            <a:r>
              <a:rPr lang="zh-TW" altLang="en-US" sz="2800" dirty="0" smtClean="0"/>
              <a:t>母音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元音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vs. Consonants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子音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輔音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400" dirty="0" smtClean="0"/>
              <a:t>Vowels: </a:t>
            </a:r>
          </a:p>
          <a:p>
            <a:pPr lvl="2"/>
            <a:r>
              <a:rPr lang="en-US" altLang="zh-TW" sz="2000" dirty="0" smtClean="0"/>
              <a:t>steady flows, relatively unobstructed</a:t>
            </a:r>
          </a:p>
          <a:p>
            <a:pPr lvl="1"/>
            <a:r>
              <a:rPr lang="en-US" altLang="zh-TW" sz="2400" dirty="0" smtClean="0"/>
              <a:t>Consonants: </a:t>
            </a:r>
          </a:p>
          <a:p>
            <a:pPr lvl="2"/>
            <a:r>
              <a:rPr lang="en-US" altLang="zh-TW" sz="2000" dirty="0" smtClean="0"/>
              <a:t>constriction, occurring before or after vowels</a:t>
            </a:r>
          </a:p>
          <a:p>
            <a:r>
              <a:rPr lang="en-US" altLang="zh-TW" dirty="0" smtClean="0"/>
              <a:t>Places of articulation</a:t>
            </a:r>
          </a:p>
          <a:p>
            <a:r>
              <a:rPr lang="en-US" altLang="zh-TW" dirty="0" smtClean="0"/>
              <a:t>Manners of articulation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Places of articulation</a:t>
            </a:r>
            <a:endParaRPr lang="zh-TW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13EC41EE-A556-494F-BD21-4C531F0E007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 descr="g_kondrak_3-e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7407743" cy="46257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27584" y="3429000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雙唇音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39752" y="3356992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唇齒音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51920" y="3356992"/>
            <a:ext cx="6463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齒音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364088" y="3356992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齒</a:t>
            </a:r>
            <a:r>
              <a:rPr lang="zh-TW" altLang="en-US" dirty="0"/>
              <a:t>齦</a:t>
            </a:r>
            <a:r>
              <a:rPr lang="zh-TW" altLang="en-US" dirty="0" smtClean="0"/>
              <a:t>音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04248" y="3356992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捲舌</a:t>
            </a:r>
            <a:r>
              <a:rPr lang="zh-TW" altLang="en-US" dirty="0" smtClean="0"/>
              <a:t>音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5733256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顎</a:t>
            </a:r>
            <a:r>
              <a:rPr lang="zh-TW" altLang="en-US" dirty="0" smtClean="0"/>
              <a:t>齦音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59832" y="5733256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硬顎音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572000" y="5733256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軟顎</a:t>
            </a:r>
            <a:r>
              <a:rPr lang="zh-TW" altLang="en-US" dirty="0" smtClean="0"/>
              <a:t>音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5733256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小舌</a:t>
            </a:r>
            <a:r>
              <a:rPr lang="zh-TW" altLang="en-US" dirty="0" smtClean="0"/>
              <a:t>音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380312" y="4687976"/>
            <a:ext cx="14401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Not shown: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pharyngeal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咽音</a:t>
            </a:r>
            <a:r>
              <a:rPr lang="en-US" altLang="zh-TW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glottal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聲門音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Manners of articulation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Vowel*</a:t>
            </a:r>
          </a:p>
          <a:p>
            <a:r>
              <a:rPr lang="en-US" altLang="zh-TW" sz="2800" dirty="0" smtClean="0"/>
              <a:t>Approximant (“yes”, “way”)</a:t>
            </a:r>
          </a:p>
          <a:p>
            <a:r>
              <a:rPr lang="en-US" altLang="zh-TW" sz="2800" dirty="0" smtClean="0"/>
              <a:t>Liquid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流音</a:t>
            </a:r>
            <a:r>
              <a:rPr lang="en-US" altLang="zh-TW" sz="2800" dirty="0" smtClean="0"/>
              <a:t>): “light”, “right </a:t>
            </a:r>
            <a:r>
              <a:rPr lang="en-US" altLang="zh-TW" sz="2000" dirty="0" smtClean="0"/>
              <a:t>[Am. Eng.]</a:t>
            </a:r>
            <a:r>
              <a:rPr lang="en-US" altLang="zh-TW" sz="2800" dirty="0" smtClean="0"/>
              <a:t>”</a:t>
            </a:r>
          </a:p>
          <a:p>
            <a:r>
              <a:rPr lang="en-US" altLang="zh-TW" sz="2800" dirty="0" smtClean="0"/>
              <a:t>Fricative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擦音</a:t>
            </a:r>
            <a:r>
              <a:rPr lang="en-US" altLang="zh-TW" sz="2800" dirty="0" smtClean="0"/>
              <a:t>): f/v, s/z, etc.</a:t>
            </a:r>
          </a:p>
          <a:p>
            <a:r>
              <a:rPr lang="en-US" altLang="zh-TW" sz="2800" dirty="0" smtClean="0"/>
              <a:t>Stop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塞音</a:t>
            </a:r>
            <a:r>
              <a:rPr lang="en-US" altLang="zh-TW" sz="2800" dirty="0" smtClean="0"/>
              <a:t>): t/d, p/b, k/g</a:t>
            </a:r>
          </a:p>
          <a:p>
            <a:r>
              <a:rPr lang="en-US" altLang="zh-TW" sz="2800" dirty="0" smtClean="0"/>
              <a:t>Affricate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塞擦音</a:t>
            </a:r>
            <a:r>
              <a:rPr lang="en-US" altLang="zh-TW" sz="2800" dirty="0" smtClean="0"/>
              <a:t>): “</a:t>
            </a:r>
            <a:r>
              <a:rPr lang="en-US" altLang="zh-TW" sz="2800" dirty="0" err="1" smtClean="0"/>
              <a:t>ch</a:t>
            </a:r>
            <a:r>
              <a:rPr lang="en-US" altLang="zh-TW" sz="2800" dirty="0" smtClean="0"/>
              <a:t>”,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“John”, </a:t>
            </a:r>
            <a:r>
              <a:rPr lang="zh-TW" altLang="en-US" sz="2800" dirty="0" smtClean="0"/>
              <a:t>ㄐㄑ ㄗㄘ ㄓㄔ</a:t>
            </a:r>
            <a:endParaRPr lang="en-US" altLang="zh-TW" sz="2800" dirty="0" smtClean="0"/>
          </a:p>
          <a:p>
            <a:r>
              <a:rPr lang="en-US" altLang="zh-TW" sz="2800" dirty="0" smtClean="0"/>
              <a:t>Nasality (</a:t>
            </a:r>
            <a:r>
              <a:rPr lang="zh-TW" altLang="en-US" sz="2800" dirty="0" smtClean="0"/>
              <a:t>鼻音化</a:t>
            </a:r>
            <a:r>
              <a:rPr lang="en-US" altLang="zh-TW" sz="2800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Manners of articulation not used in </a:t>
            </a:r>
            <a:br>
              <a:rPr lang="en-US" altLang="zh-TW" dirty="0" smtClean="0"/>
            </a:br>
            <a:r>
              <a:rPr lang="en-US" altLang="zh-TW" dirty="0" smtClean="0"/>
              <a:t>Mandarin or English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Trills (European and other languages)</a:t>
            </a:r>
          </a:p>
          <a:p>
            <a:pPr lvl="1"/>
            <a:r>
              <a:rPr lang="en-US" altLang="zh-TW" dirty="0" smtClean="0"/>
              <a:t>Alveolar, uvular, even bilabial </a:t>
            </a:r>
          </a:p>
          <a:p>
            <a:r>
              <a:rPr lang="en-US" altLang="zh-TW" dirty="0" smtClean="0"/>
              <a:t>Flap/tap </a:t>
            </a:r>
          </a:p>
          <a:p>
            <a:r>
              <a:rPr lang="en-US" altLang="zh-TW" dirty="0" smtClean="0"/>
              <a:t>Clicks (“!” “|” “</a:t>
            </a:r>
            <a:r>
              <a:rPr lang="en-US" altLang="zh-TW" dirty="0" smtClean="0">
                <a:latin typeface="Calibri"/>
                <a:cs typeface="Calibri"/>
              </a:rPr>
              <a:t>ʘ” </a:t>
            </a:r>
            <a:r>
              <a:rPr lang="en-US" altLang="zh-TW" dirty="0" smtClean="0"/>
              <a:t>in South Africa)</a:t>
            </a:r>
          </a:p>
          <a:p>
            <a:r>
              <a:rPr lang="en-US" altLang="zh-TW" dirty="0"/>
              <a:t>D</a:t>
            </a:r>
            <a:r>
              <a:rPr lang="en-US" altLang="zh-TW" dirty="0" smtClean="0"/>
              <a:t>ouble-stops (</a:t>
            </a:r>
            <a:r>
              <a:rPr lang="en-US" altLang="zh-TW" dirty="0" err="1" smtClean="0"/>
              <a:t>kp</a:t>
            </a:r>
            <a:r>
              <a:rPr lang="en-US" altLang="zh-TW" dirty="0" smtClean="0"/>
              <a:t> in Nigeria)</a:t>
            </a:r>
          </a:p>
          <a:p>
            <a:r>
              <a:rPr lang="en-US" altLang="zh-TW" dirty="0" smtClean="0"/>
              <a:t>Nasal blow (Burma?)</a:t>
            </a:r>
          </a:p>
          <a:p>
            <a:r>
              <a:rPr lang="en-US" altLang="zh-TW" dirty="0" smtClean="0"/>
              <a:t>Implosives (India?)</a:t>
            </a:r>
          </a:p>
          <a:p>
            <a:pPr>
              <a:buNone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41EE-A556-494F-BD21-4C531F0E0073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弧形 5"/>
          <p:cNvSpPr/>
          <p:nvPr/>
        </p:nvSpPr>
        <p:spPr>
          <a:xfrm rot="18635882">
            <a:off x="2758027" y="3323417"/>
            <a:ext cx="217888" cy="25361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楚">
  <a:themeElements>
    <a:clrScheme name="清楚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清楚.thmx</Template>
  <TotalTime>482</TotalTime>
  <Words>1351</Words>
  <Application>Microsoft Office PowerPoint</Application>
  <PresentationFormat>如螢幕大小 (4:3)</PresentationFormat>
  <Paragraphs>247</Paragraphs>
  <Slides>29</Slides>
  <Notes>1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微軟正黑體</vt:lpstr>
      <vt:lpstr>新細明體</vt:lpstr>
      <vt:lpstr>標楷體</vt:lpstr>
      <vt:lpstr>Arial</vt:lpstr>
      <vt:lpstr>Calibri</vt:lpstr>
      <vt:lpstr>清楚</vt:lpstr>
      <vt:lpstr>Introduction to  Phonetics and Phonology</vt:lpstr>
      <vt:lpstr>Speech production mechanisms</vt:lpstr>
      <vt:lpstr>Linguistics</vt:lpstr>
      <vt:lpstr>Syntax and semantics</vt:lpstr>
      <vt:lpstr>Agenda</vt:lpstr>
      <vt:lpstr>Articulatory Phonetics</vt:lpstr>
      <vt:lpstr>Places of articulation</vt:lpstr>
      <vt:lpstr>Manners of articulation</vt:lpstr>
      <vt:lpstr>Manners of articulation not used in  Mandarin or English</vt:lpstr>
      <vt:lpstr>Example: the various ‘r’ sounds</vt:lpstr>
      <vt:lpstr>Consonants: IPA symbols</vt:lpstr>
      <vt:lpstr>Articulation of vowels</vt:lpstr>
      <vt:lpstr>Rounded vs. unrounded lips</vt:lpstr>
      <vt:lpstr>The International Phonetic Alphabet (IPA): vowels</vt:lpstr>
      <vt:lpstr>Consonants: Stops</vt:lpstr>
      <vt:lpstr>Allophones and phonemes</vt:lpstr>
      <vt:lpstr>Example of allophones in consonants</vt:lpstr>
      <vt:lpstr>Number of stop phonemes  for each place of articulation</vt:lpstr>
      <vt:lpstr>No language has the complete set of all possible vowels</vt:lpstr>
      <vt:lpstr>Pronunciations are not stationary</vt:lpstr>
      <vt:lpstr>as a world citizen</vt:lpstr>
      <vt:lpstr>Why phonetics?</vt:lpstr>
      <vt:lpstr>Tonal languages:  inflection differentiates word meanings</vt:lpstr>
      <vt:lpstr>The Mandarin four tones</vt:lpstr>
      <vt:lpstr>The Cantonese six tones</vt:lpstr>
      <vt:lpstr>Demo: Cantonese counting system</vt:lpstr>
      <vt:lpstr>PowerPoint 簡報</vt:lpstr>
      <vt:lpstr>Tones in Taiwanese Southern-Min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Phonetics and Phonology</dc:title>
  <dc:creator>USER</dc:creator>
  <cp:lastModifiedBy>Mengfen</cp:lastModifiedBy>
  <cp:revision>41</cp:revision>
  <dcterms:created xsi:type="dcterms:W3CDTF">2010-11-09T01:19:22Z</dcterms:created>
  <dcterms:modified xsi:type="dcterms:W3CDTF">2016-03-14T06:28:27Z</dcterms:modified>
</cp:coreProperties>
</file>