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318" r:id="rId2"/>
    <p:sldId id="256" r:id="rId3"/>
    <p:sldId id="353" r:id="rId4"/>
    <p:sldId id="257" r:id="rId5"/>
    <p:sldId id="279" r:id="rId6"/>
    <p:sldId id="27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352" r:id="rId16"/>
    <p:sldId id="291" r:id="rId17"/>
    <p:sldId id="343" r:id="rId18"/>
    <p:sldId id="269" r:id="rId19"/>
    <p:sldId id="270" r:id="rId20"/>
    <p:sldId id="271" r:id="rId21"/>
    <p:sldId id="281" r:id="rId22"/>
    <p:sldId id="282" r:id="rId23"/>
    <p:sldId id="272" r:id="rId24"/>
    <p:sldId id="283" r:id="rId25"/>
    <p:sldId id="273" r:id="rId26"/>
    <p:sldId id="274" r:id="rId27"/>
    <p:sldId id="292" r:id="rId28"/>
    <p:sldId id="320" r:id="rId29"/>
    <p:sldId id="364" r:id="rId30"/>
    <p:sldId id="360" r:id="rId31"/>
    <p:sldId id="354" r:id="rId32"/>
    <p:sldId id="355" r:id="rId33"/>
    <p:sldId id="322" r:id="rId34"/>
    <p:sldId id="275" r:id="rId35"/>
    <p:sldId id="378" r:id="rId36"/>
    <p:sldId id="356" r:id="rId37"/>
    <p:sldId id="357" r:id="rId38"/>
    <p:sldId id="361" r:id="rId39"/>
    <p:sldId id="329" r:id="rId40"/>
    <p:sldId id="362" r:id="rId41"/>
    <p:sldId id="363" r:id="rId42"/>
    <p:sldId id="348" r:id="rId43"/>
    <p:sldId id="365" r:id="rId44"/>
    <p:sldId id="359" r:id="rId45"/>
    <p:sldId id="366" r:id="rId46"/>
    <p:sldId id="379" r:id="rId47"/>
    <p:sldId id="367" r:id="rId48"/>
    <p:sldId id="368" r:id="rId49"/>
    <p:sldId id="290" r:id="rId50"/>
    <p:sldId id="369" r:id="rId51"/>
    <p:sldId id="301" r:id="rId52"/>
    <p:sldId id="349" r:id="rId53"/>
    <p:sldId id="350" r:id="rId54"/>
    <p:sldId id="326" r:id="rId55"/>
    <p:sldId id="370" r:id="rId56"/>
    <p:sldId id="374" r:id="rId57"/>
    <p:sldId id="315" r:id="rId58"/>
    <p:sldId id="371" r:id="rId59"/>
    <p:sldId id="375" r:id="rId60"/>
    <p:sldId id="376" r:id="rId61"/>
    <p:sldId id="377" r:id="rId62"/>
    <p:sldId id="351" r:id="rId63"/>
    <p:sldId id="319" r:id="rId6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4" y="-888"/>
      </p:cViewPr>
      <p:guideLst>
        <p:guide orient="horz" pos="797"/>
        <p:guide pos="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fld id="{C88372CF-87E2-4895-8E0D-9831D54CB0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954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7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A7800C7-8AAD-45BC-ABFB-00A06F130B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9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AC4A4AD3-BE8B-47F9-8DBA-521D5422DA24}" type="slidenum">
              <a:rPr lang="en-US" altLang="zh-TW" smtClean="0">
                <a:latin typeface="Times New Roman" pitchFamily="18" charset="0"/>
              </a:rPr>
              <a:pPr/>
              <a:t>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245D13B-26CC-4AEA-B32F-2AAB6D2699F1}" type="slidenum">
              <a:rPr lang="en-US" altLang="zh-TW" smtClean="0">
                <a:latin typeface="Times New Roman" pitchFamily="18" charset="0"/>
              </a:rPr>
              <a:pPr/>
              <a:t>10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8185FE4C-388E-4CEE-B7BE-95127D7839E9}" type="slidenum">
              <a:rPr lang="en-US" altLang="zh-TW" smtClean="0">
                <a:latin typeface="Times New Roman" pitchFamily="18" charset="0"/>
              </a:rPr>
              <a:pPr/>
              <a:t>11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CE88022-AA62-42E7-B9A6-AF0C68A7579B}" type="slidenum">
              <a:rPr lang="en-US" altLang="zh-TW" smtClean="0">
                <a:latin typeface="Times New Roman" pitchFamily="18" charset="0"/>
              </a:rPr>
              <a:pPr/>
              <a:t>12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97CFD616-6B2C-4B43-97C7-D7371E6464E3}" type="slidenum">
              <a:rPr lang="en-US" altLang="zh-TW" smtClean="0">
                <a:latin typeface="Times New Roman" pitchFamily="18" charset="0"/>
              </a:rPr>
              <a:pPr/>
              <a:t>13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1973485C-F9F1-4A1A-8683-2CFD00E49ACA}" type="slidenum">
              <a:rPr lang="en-US" altLang="zh-TW" smtClean="0">
                <a:latin typeface="Times New Roman" pitchFamily="18" charset="0"/>
              </a:rPr>
              <a:pPr/>
              <a:t>14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D0018ADC-11BB-446E-8ED8-B0E5BB0B3E87}" type="slidenum">
              <a:rPr lang="en-US" altLang="zh-TW" smtClean="0">
                <a:latin typeface="Times New Roman" pitchFamily="18" charset="0"/>
              </a:rPr>
              <a:pPr/>
              <a:t>15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5FD1BECB-C94C-4A3B-B7A4-DADB4EC38EC7}" type="slidenum">
              <a:rPr lang="en-US" altLang="zh-TW" smtClean="0">
                <a:latin typeface="Times New Roman" pitchFamily="18" charset="0"/>
              </a:rPr>
              <a:pPr/>
              <a:t>16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8D0AEE91-CBD0-492A-9485-B35B4402CF1E}" type="slidenum">
              <a:rPr lang="en-US" altLang="zh-TW" smtClean="0">
                <a:latin typeface="Times New Roman" pitchFamily="18" charset="0"/>
              </a:rPr>
              <a:pPr/>
              <a:t>17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D8C7FD25-30D0-45F6-B5F2-C3ECAB439E3B}" type="slidenum">
              <a:rPr lang="en-US" altLang="zh-TW" smtClean="0">
                <a:latin typeface="Times New Roman" pitchFamily="18" charset="0"/>
              </a:rPr>
              <a:pPr/>
              <a:t>18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61344A2-F43F-4E26-AE64-923C47FEBBEF}" type="slidenum">
              <a:rPr lang="en-US" altLang="zh-TW" smtClean="0">
                <a:latin typeface="Times New Roman" pitchFamily="18" charset="0"/>
              </a:rPr>
              <a:pPr/>
              <a:t>19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69D74F6E-E666-4112-B454-69A5F34CCB3F}" type="slidenum">
              <a:rPr lang="en-US" altLang="zh-TW" smtClean="0">
                <a:latin typeface="Times New Roman" pitchFamily="18" charset="0"/>
              </a:rPr>
              <a:pPr/>
              <a:t>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A6FB04D6-E6FF-43C1-B0EA-F91CCAE0D4C9}" type="slidenum">
              <a:rPr lang="en-US" altLang="zh-TW" smtClean="0">
                <a:latin typeface="Times New Roman" pitchFamily="18" charset="0"/>
              </a:rPr>
              <a:pPr/>
              <a:t>20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02F16C8-1263-4F23-9FE4-0EAB7C254306}" type="slidenum">
              <a:rPr lang="en-US" altLang="zh-TW" smtClean="0">
                <a:latin typeface="Times New Roman" pitchFamily="18" charset="0"/>
              </a:rPr>
              <a:pPr/>
              <a:t>21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95C765F3-9807-4092-A219-C567F07359A5}" type="slidenum">
              <a:rPr lang="en-US" altLang="zh-TW" smtClean="0">
                <a:latin typeface="Times New Roman" pitchFamily="18" charset="0"/>
              </a:rPr>
              <a:pPr/>
              <a:t>22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BE71B41A-F31E-4BD2-B603-AB52A7779853}" type="slidenum">
              <a:rPr lang="en-US" altLang="zh-TW" smtClean="0">
                <a:latin typeface="Times New Roman" pitchFamily="18" charset="0"/>
              </a:rPr>
              <a:pPr/>
              <a:t>23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6058E82E-E75B-4A09-BDB2-947E5D4E5586}" type="slidenum">
              <a:rPr lang="en-US" altLang="zh-TW" smtClean="0">
                <a:latin typeface="Times New Roman" pitchFamily="18" charset="0"/>
              </a:rPr>
              <a:pPr/>
              <a:t>24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2689AAEB-BB1C-4982-B004-02A6D1B31DE5}" type="slidenum">
              <a:rPr lang="en-US" altLang="zh-TW" smtClean="0">
                <a:latin typeface="Times New Roman" pitchFamily="18" charset="0"/>
              </a:rPr>
              <a:pPr/>
              <a:t>25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8F522580-D09D-4A3F-8671-E677225992B5}" type="slidenum">
              <a:rPr lang="en-US" altLang="zh-TW" smtClean="0">
                <a:latin typeface="Times New Roman" pitchFamily="18" charset="0"/>
              </a:rPr>
              <a:pPr/>
              <a:t>26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ABCA9019-13ED-4D1F-AE5D-DA46EC5617EF}" type="slidenum">
              <a:rPr lang="en-US" altLang="zh-TW" smtClean="0">
                <a:latin typeface="Times New Roman" pitchFamily="18" charset="0"/>
              </a:rPr>
              <a:pPr/>
              <a:t>27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1519507C-D093-4570-8345-78E07D943A33}" type="slidenum">
              <a:rPr lang="en-US" altLang="zh-TW" smtClean="0">
                <a:latin typeface="Times New Roman" pitchFamily="18" charset="0"/>
              </a:rPr>
              <a:pPr/>
              <a:t>28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51ABD0F2-9B5A-449D-86FC-BFBF2AA084F2}" type="slidenum">
              <a:rPr lang="en-US" altLang="zh-TW" smtClean="0">
                <a:latin typeface="Times New Roman" pitchFamily="18" charset="0"/>
              </a:rPr>
              <a:pPr/>
              <a:t>29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CB7B0E7-7650-48ED-B253-BA2415FE90AD}" type="slidenum">
              <a:rPr lang="en-US" altLang="zh-TW" smtClean="0">
                <a:latin typeface="Times New Roman" pitchFamily="18" charset="0"/>
              </a:rPr>
              <a:pPr/>
              <a:t>30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6A8D4896-EE45-4CA6-BED0-3EB0BDA5A601}" type="slidenum">
              <a:rPr lang="en-US" altLang="zh-TW" smtClean="0">
                <a:latin typeface="Times New Roman" pitchFamily="18" charset="0"/>
              </a:rPr>
              <a:pPr/>
              <a:t>31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9EB6007-7080-4407-A01C-6020A6478EFC}" type="slidenum">
              <a:rPr lang="en-US" altLang="zh-TW" smtClean="0">
                <a:latin typeface="Times New Roman" pitchFamily="18" charset="0"/>
              </a:rPr>
              <a:pPr/>
              <a:t>32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8F770A0F-4071-44B9-A3E1-E5DFA05D87EF}" type="slidenum">
              <a:rPr lang="en-US" altLang="zh-TW" smtClean="0">
                <a:latin typeface="Times New Roman" pitchFamily="18" charset="0"/>
              </a:rPr>
              <a:pPr/>
              <a:t>33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2F59DD81-D314-4D06-BD8D-8FC86422521B}" type="slidenum">
              <a:rPr lang="en-US" altLang="zh-TW" smtClean="0">
                <a:latin typeface="Times New Roman" pitchFamily="18" charset="0"/>
              </a:rPr>
              <a:pPr/>
              <a:t>34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667C459D-E53D-44FC-8825-7160E14213A1}" type="slidenum">
              <a:rPr lang="en-US" altLang="zh-TW" smtClean="0">
                <a:latin typeface="Times New Roman" pitchFamily="18" charset="0"/>
              </a:rPr>
              <a:pPr/>
              <a:t>35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70F598F9-3113-4C9B-8A69-0F2063ECA1F9}" type="slidenum">
              <a:rPr lang="en-US" altLang="zh-TW" smtClean="0">
                <a:latin typeface="Times New Roman" pitchFamily="18" charset="0"/>
              </a:rPr>
              <a:pPr/>
              <a:t>39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45718A1B-DE34-4832-AB15-3C92F9723A5E}" type="slidenum">
              <a:rPr lang="en-US" altLang="zh-TW" smtClean="0">
                <a:latin typeface="Times New Roman" pitchFamily="18" charset="0"/>
              </a:rPr>
              <a:pPr/>
              <a:t>4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E29DC8B9-B33D-4AEC-B407-E97D67DFF85A}" type="slidenum">
              <a:rPr lang="en-US" altLang="zh-TW" smtClean="0">
                <a:latin typeface="Times New Roman" pitchFamily="18" charset="0"/>
              </a:rPr>
              <a:pPr/>
              <a:t>40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71547A4B-43F9-4414-8B6B-1ABF858611AB}" type="slidenum">
              <a:rPr lang="en-US" altLang="zh-TW" smtClean="0">
                <a:latin typeface="Times New Roman" pitchFamily="18" charset="0"/>
              </a:rPr>
              <a:pPr/>
              <a:t>41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CF417C98-F521-42CA-9E55-65F7E327CE4C}" type="slidenum">
              <a:rPr lang="en-US" altLang="zh-TW" smtClean="0">
                <a:latin typeface="Times New Roman" pitchFamily="18" charset="0"/>
              </a:rPr>
              <a:pPr/>
              <a:t>42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50B437DC-C311-4E44-A681-E06182F3D281}" type="slidenum">
              <a:rPr lang="en-US" altLang="zh-TW" smtClean="0">
                <a:latin typeface="Times New Roman" pitchFamily="18" charset="0"/>
              </a:rPr>
              <a:pPr/>
              <a:t>43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390037CB-D8FD-4993-9316-D3BC64C4CDA7}" type="slidenum">
              <a:rPr lang="en-US" altLang="zh-TW" smtClean="0">
                <a:latin typeface="Times New Roman" pitchFamily="18" charset="0"/>
              </a:rPr>
              <a:pPr/>
              <a:t>45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F024FD8D-B88C-4B8A-9887-2B8CCBAAE9E4}" type="slidenum">
              <a:rPr lang="en-US" altLang="zh-TW" smtClean="0">
                <a:latin typeface="Times New Roman" pitchFamily="18" charset="0"/>
              </a:rPr>
              <a:pPr/>
              <a:t>46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45C8B937-E94F-45F9-A3E0-58DF8CEF40B2}" type="slidenum">
              <a:rPr lang="en-US" altLang="zh-TW" smtClean="0">
                <a:latin typeface="Times New Roman" pitchFamily="18" charset="0"/>
              </a:rPr>
              <a:pPr/>
              <a:t>47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B6271C7E-2271-4F93-ADDE-85016E5F2D46}" type="slidenum">
              <a:rPr lang="en-US" altLang="zh-TW" smtClean="0">
                <a:latin typeface="Times New Roman" pitchFamily="18" charset="0"/>
              </a:rPr>
              <a:pPr/>
              <a:t>48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A88343FE-4376-4647-AB76-60C66147F9DA}" type="slidenum">
              <a:rPr lang="en-US" altLang="zh-TW" smtClean="0">
                <a:latin typeface="Times New Roman" pitchFamily="18" charset="0"/>
              </a:rPr>
              <a:pPr/>
              <a:t>49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82C52B20-62DB-4580-94E8-3284A8952C7F}" type="slidenum">
              <a:rPr lang="en-US" altLang="zh-TW" smtClean="0">
                <a:latin typeface="Times New Roman" pitchFamily="18" charset="0"/>
              </a:rPr>
              <a:pPr/>
              <a:t>5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65868098-31CF-4D9D-BBE4-2E848F6BAB73}" type="slidenum">
              <a:rPr lang="en-US" altLang="zh-TW" smtClean="0">
                <a:latin typeface="Times New Roman" pitchFamily="18" charset="0"/>
              </a:rPr>
              <a:pPr/>
              <a:t>50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8A79253C-F866-4D5D-B2D2-9ACEB6767AE8}" type="slidenum">
              <a:rPr lang="en-US" altLang="zh-TW" smtClean="0">
                <a:latin typeface="Times New Roman" pitchFamily="18" charset="0"/>
              </a:rPr>
              <a:pPr/>
              <a:t>51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1390F7AA-046A-489A-85BB-F8C971447F9C}" type="slidenum">
              <a:rPr lang="en-US" altLang="zh-TW" smtClean="0">
                <a:latin typeface="Times New Roman" pitchFamily="18" charset="0"/>
              </a:rPr>
              <a:pPr/>
              <a:t>52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9BE74EEC-3BD5-44B1-B1ED-A612439E844E}" type="slidenum">
              <a:rPr lang="en-US" altLang="zh-TW" smtClean="0">
                <a:latin typeface="Times New Roman" pitchFamily="18" charset="0"/>
              </a:rPr>
              <a:pPr/>
              <a:t>53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14020B8-9517-4F65-9BE9-F2DCEFB55753}" type="slidenum">
              <a:rPr lang="en-US" altLang="zh-TW" smtClean="0">
                <a:latin typeface="Times New Roman" pitchFamily="18" charset="0"/>
              </a:rPr>
              <a:pPr/>
              <a:t>54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1FC35262-77A4-4C4C-B9CC-29A6340C0E70}" type="slidenum">
              <a:rPr lang="en-US" altLang="zh-TW" smtClean="0">
                <a:latin typeface="Times New Roman" pitchFamily="18" charset="0"/>
              </a:rPr>
              <a:pPr/>
              <a:t>55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6EF0718C-B0CA-4879-99EE-B3059E209451}" type="slidenum">
              <a:rPr lang="en-US" altLang="zh-TW" smtClean="0">
                <a:latin typeface="Times New Roman" pitchFamily="18" charset="0"/>
              </a:rPr>
              <a:pPr/>
              <a:t>56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E5B33C79-DBD9-4E52-A8C9-EA1723F1C0E9}" type="slidenum">
              <a:rPr lang="en-US" altLang="zh-TW" smtClean="0">
                <a:latin typeface="Times New Roman" pitchFamily="18" charset="0"/>
              </a:rPr>
              <a:pPr/>
              <a:t>57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1B598ED9-6D56-4E4F-8A81-443CC06D7354}" type="slidenum">
              <a:rPr lang="en-US" altLang="zh-TW" smtClean="0">
                <a:latin typeface="Times New Roman" pitchFamily="18" charset="0"/>
              </a:rPr>
              <a:pPr/>
              <a:t>58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70373520-B638-4A17-AF04-27B4191B9C73}" type="slidenum">
              <a:rPr lang="en-US" altLang="zh-TW" smtClean="0">
                <a:latin typeface="Times New Roman" pitchFamily="18" charset="0"/>
              </a:rPr>
              <a:pPr/>
              <a:t>59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A3B235C8-F0B4-41DF-BDE0-130E14663187}" type="slidenum">
              <a:rPr lang="en-US" altLang="zh-TW" smtClean="0">
                <a:latin typeface="Times New Roman" pitchFamily="18" charset="0"/>
              </a:rPr>
              <a:pPr/>
              <a:t>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81339264-1917-4DC3-AE7E-3E8BFA66A3A3}" type="slidenum">
              <a:rPr lang="en-US" altLang="zh-TW" smtClean="0">
                <a:latin typeface="Times New Roman" pitchFamily="18" charset="0"/>
              </a:rPr>
              <a:pPr/>
              <a:t>60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17F639C-F1C0-4F98-9A00-F986E9A779DD}" type="slidenum">
              <a:rPr lang="en-US" altLang="zh-TW" smtClean="0">
                <a:latin typeface="Times New Roman" pitchFamily="18" charset="0"/>
              </a:rPr>
              <a:pPr/>
              <a:t>61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039A3346-653A-40DA-B5CD-399D9BF6CC73}" type="slidenum">
              <a:rPr lang="en-US" altLang="zh-TW" smtClean="0">
                <a:latin typeface="Times New Roman" pitchFamily="18" charset="0"/>
              </a:rPr>
              <a:pPr/>
              <a:t>62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B2B7EA58-8F7B-4969-8583-70E247043949}" type="slidenum">
              <a:rPr lang="en-US" altLang="zh-TW" smtClean="0">
                <a:latin typeface="Times New Roman" pitchFamily="18" charset="0"/>
              </a:rPr>
              <a:pPr/>
              <a:t>63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DC439F9A-932E-4FB3-9B30-1E941F9F8DD9}" type="slidenum">
              <a:rPr lang="en-US" altLang="zh-TW" smtClean="0">
                <a:latin typeface="Times New Roman" pitchFamily="18" charset="0"/>
              </a:rPr>
              <a:pPr/>
              <a:t>7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3376616C-95D5-45B0-9B36-E053E50B2B47}" type="slidenum">
              <a:rPr lang="en-US" altLang="zh-TW" smtClean="0">
                <a:latin typeface="Times New Roman" pitchFamily="18" charset="0"/>
              </a:rPr>
              <a:pPr/>
              <a:t>8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fld id="{A42DF39F-0539-4F2F-9EF0-8442396DB6C8}" type="slidenum">
              <a:rPr lang="en-US" altLang="zh-TW" smtClean="0">
                <a:latin typeface="Times New Roman" pitchFamily="18" charset="0"/>
              </a:rPr>
              <a:pPr/>
              <a:t>9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zh-TW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2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6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1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0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3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02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4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+mn-ea"/>
            </a:endParaRP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000" b="1">
                <a:solidFill>
                  <a:srgbClr val="006699"/>
                </a:solidFill>
                <a:latin typeface="Helvetica" pitchFamily="34" charset="0"/>
              </a:rPr>
              <a:t>5.</a:t>
            </a:r>
            <a:fld id="{B2817733-6226-44B4-B33E-967D334D3ED9}" type="slidenum">
              <a:rPr lang="en-US" altLang="zh-TW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TW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Chapter 5:  Process Scheduling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Scheduling Algorithm Optimization Criteria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39863"/>
            <a:ext cx="7351712" cy="4483100"/>
          </a:xfrm>
        </p:spPr>
        <p:txBody>
          <a:bodyPr/>
          <a:lstStyle/>
          <a:p>
            <a:r>
              <a:rPr lang="en-US" altLang="zh-TW" sz="2800" smtClean="0"/>
              <a:t>Max CPU utilization</a:t>
            </a:r>
          </a:p>
          <a:p>
            <a:r>
              <a:rPr lang="en-US" altLang="zh-TW" sz="2800" smtClean="0"/>
              <a:t>Max throughput</a:t>
            </a:r>
          </a:p>
          <a:p>
            <a:r>
              <a:rPr lang="en-US" altLang="zh-TW" sz="2800" smtClean="0"/>
              <a:t>Min turnaround time </a:t>
            </a:r>
          </a:p>
          <a:p>
            <a:r>
              <a:rPr lang="en-US" altLang="zh-TW" sz="2800" smtClean="0"/>
              <a:t>Min waiting time </a:t>
            </a:r>
          </a:p>
          <a:p>
            <a:r>
              <a:rPr lang="en-US" altLang="zh-TW" sz="2800" smtClean="0"/>
              <a:t>Min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355600"/>
            <a:ext cx="8340725" cy="4572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First-Come, First-Served (FCFS) Scheduling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5660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32125" algn="ctr"/>
                <a:tab pos="4635500" algn="ctr"/>
              </a:tabLst>
            </a:pPr>
            <a:r>
              <a:rPr lang="en-US" altLang="zh-TW" smtClean="0"/>
              <a:t>		</a:t>
            </a:r>
            <a:r>
              <a:rPr lang="en-US" altLang="zh-TW" sz="2000" u="sng" smtClean="0"/>
              <a:t>Process</a:t>
            </a:r>
            <a:r>
              <a:rPr lang="en-US" altLang="zh-TW" sz="2000" smtClean="0"/>
              <a:t>	</a:t>
            </a:r>
            <a:r>
              <a:rPr lang="en-US" altLang="zh-TW" sz="2000" u="sng" smtClean="0"/>
              <a:t>Burst Time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32125" algn="ctr"/>
                <a:tab pos="4635500" algn="ctr"/>
              </a:tabLst>
            </a:pPr>
            <a:r>
              <a:rPr lang="en-US" altLang="zh-TW" sz="2000" smtClean="0"/>
              <a:t>		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1</a:t>
            </a:r>
            <a:r>
              <a:rPr lang="en-US" altLang="zh-TW" sz="2000" smtClean="0"/>
              <a:t>	24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32125" algn="ctr"/>
                <a:tab pos="4635500" algn="ctr"/>
              </a:tabLst>
            </a:pPr>
            <a:r>
              <a:rPr lang="en-US" altLang="zh-TW" sz="2000" smtClean="0"/>
              <a:t>		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2</a:t>
            </a:r>
            <a:r>
              <a:rPr lang="en-US" altLang="zh-TW" sz="2000" smtClean="0"/>
              <a:t> 	3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32125" algn="ctr"/>
                <a:tab pos="4635500" algn="ctr"/>
              </a:tabLst>
            </a:pPr>
            <a:r>
              <a:rPr lang="en-US" altLang="zh-TW" sz="2000" smtClean="0"/>
              <a:t>		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3	 </a:t>
            </a:r>
            <a:r>
              <a:rPr lang="en-US" altLang="zh-TW" sz="2000" smtClean="0"/>
              <a:t>3</a:t>
            </a:r>
            <a:r>
              <a:rPr lang="en-US" altLang="zh-TW" sz="2000" i="1" baseline="-25000" smtClean="0"/>
              <a:t> </a:t>
            </a:r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altLang="zh-TW" sz="2000" smtClean="0"/>
              <a:t>Suppose that the processes arrive in the order: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1</a:t>
            </a:r>
            <a:r>
              <a:rPr lang="en-US" altLang="zh-TW" sz="2000" smtClean="0"/>
              <a:t> ,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2</a:t>
            </a:r>
            <a:r>
              <a:rPr lang="en-US" altLang="zh-TW" sz="2000" smtClean="0"/>
              <a:t> ,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3  </a:t>
            </a:r>
            <a:br>
              <a:rPr lang="en-US" altLang="zh-TW" sz="2000" i="1" baseline="-25000" smtClean="0"/>
            </a:br>
            <a:r>
              <a:rPr lang="en-US" altLang="zh-TW" sz="2000" smtClean="0"/>
              <a:t>The Gantt Chart for the schedule is:</a:t>
            </a:r>
            <a:br>
              <a:rPr lang="en-US" altLang="zh-TW" sz="2000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endParaRPr lang="en-US" altLang="zh-TW" smtClean="0"/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32125" algn="ctr"/>
                <a:tab pos="4635500" algn="ctr"/>
              </a:tabLst>
            </a:pPr>
            <a:endParaRPr lang="en-US" altLang="zh-TW" smtClean="0"/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altLang="zh-TW" sz="2000" smtClean="0"/>
              <a:t>Waiting time for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1</a:t>
            </a:r>
            <a:r>
              <a:rPr lang="en-US" altLang="zh-TW" sz="2000" smtClean="0"/>
              <a:t>  = 0;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2</a:t>
            </a:r>
            <a:r>
              <a:rPr lang="en-US" altLang="zh-TW" sz="2000" smtClean="0"/>
              <a:t>  = 24;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3 </a:t>
            </a:r>
            <a:r>
              <a:rPr lang="en-US" altLang="zh-TW" sz="2000" smtClean="0"/>
              <a:t>= 27</a:t>
            </a:r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altLang="zh-TW" sz="2000" smtClean="0"/>
              <a:t>Average waiting time:  (0 + 24 + 27)/3 = 17</a:t>
            </a: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1684338" y="3810000"/>
            <a:ext cx="5556250" cy="1128713"/>
            <a:chOff x="856" y="2688"/>
            <a:chExt cx="3500" cy="711"/>
          </a:xfrm>
        </p:grpSpPr>
        <p:sp>
          <p:nvSpPr>
            <p:cNvPr id="14341" name="Rectangle 4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1776" y="2736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1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3264" y="2736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2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3840" y="2736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3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4345" name="Line 8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2928" y="316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24</a:t>
              </a:r>
            </a:p>
          </p:txBody>
        </p:sp>
        <p:sp>
          <p:nvSpPr>
            <p:cNvPr id="14352" name="Text Box 15"/>
            <p:cNvSpPr txBox="1">
              <a:spLocks noChangeArrowheads="1"/>
            </p:cNvSpPr>
            <p:nvPr/>
          </p:nvSpPr>
          <p:spPr bwMode="auto">
            <a:xfrm>
              <a:off x="3504" y="316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27</a:t>
              </a:r>
            </a:p>
          </p:txBody>
        </p:sp>
        <p:sp>
          <p:nvSpPr>
            <p:cNvPr id="14353" name="Text Box 16"/>
            <p:cNvSpPr txBox="1">
              <a:spLocks noChangeArrowheads="1"/>
            </p:cNvSpPr>
            <p:nvPr/>
          </p:nvSpPr>
          <p:spPr bwMode="auto">
            <a:xfrm>
              <a:off x="4080" y="316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30</a:t>
              </a:r>
            </a:p>
          </p:txBody>
        </p:sp>
        <p:sp>
          <p:nvSpPr>
            <p:cNvPr id="14354" name="Text Box 17"/>
            <p:cNvSpPr txBox="1">
              <a:spLocks noChangeArrowheads="1"/>
            </p:cNvSpPr>
            <p:nvPr/>
          </p:nvSpPr>
          <p:spPr bwMode="auto">
            <a:xfrm>
              <a:off x="856" y="31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FCFS Scheduling (Cont)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tabLst>
                <a:tab pos="3651250" algn="ctr"/>
              </a:tabLst>
            </a:pPr>
            <a:r>
              <a:rPr lang="en-US" altLang="zh-TW" sz="2000" smtClean="0"/>
              <a:t>Suppose that the processes arrive in the order</a:t>
            </a:r>
          </a:p>
          <a:p>
            <a:pPr>
              <a:buFont typeface="Monotype Sorts" pitchFamily="2" charset="2"/>
              <a:buNone/>
              <a:tabLst>
                <a:tab pos="3651250" algn="ctr"/>
              </a:tabLst>
            </a:pPr>
            <a:r>
              <a:rPr lang="en-US" altLang="zh-TW" sz="2000" smtClean="0"/>
              <a:t>		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2</a:t>
            </a:r>
            <a:r>
              <a:rPr lang="en-US" altLang="zh-TW" sz="2000" smtClean="0"/>
              <a:t> ,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3</a:t>
            </a:r>
            <a:r>
              <a:rPr lang="en-US" altLang="zh-TW" sz="2000" smtClean="0"/>
              <a:t> ,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1</a:t>
            </a:r>
            <a:r>
              <a:rPr lang="en-US" altLang="zh-TW" sz="2000" smtClean="0"/>
              <a:t> </a:t>
            </a:r>
          </a:p>
          <a:p>
            <a:pPr>
              <a:tabLst>
                <a:tab pos="3651250" algn="ctr"/>
              </a:tabLst>
            </a:pPr>
            <a:r>
              <a:rPr lang="en-US" altLang="zh-TW" sz="2000" smtClean="0"/>
              <a:t>The Gantt chart for the schedule is:</a:t>
            </a:r>
            <a:br>
              <a:rPr lang="en-US" altLang="zh-TW" sz="2000" smtClean="0"/>
            </a:br>
            <a:endParaRPr lang="en-US" altLang="zh-TW" sz="2000" smtClean="0"/>
          </a:p>
          <a:p>
            <a:pPr>
              <a:tabLst>
                <a:tab pos="3651250" algn="ctr"/>
              </a:tabLst>
            </a:pPr>
            <a:endParaRPr lang="en-US" altLang="zh-TW" sz="2000" smtClean="0"/>
          </a:p>
          <a:p>
            <a:pPr>
              <a:tabLst>
                <a:tab pos="3651250" algn="ctr"/>
              </a:tabLst>
            </a:pPr>
            <a:endParaRPr lang="en-US" altLang="zh-TW" sz="2000" smtClean="0"/>
          </a:p>
          <a:p>
            <a:pPr>
              <a:tabLst>
                <a:tab pos="3651250" algn="ctr"/>
              </a:tabLst>
            </a:pPr>
            <a:endParaRPr lang="en-US" altLang="zh-TW" sz="2000" smtClean="0"/>
          </a:p>
          <a:p>
            <a:pPr>
              <a:tabLst>
                <a:tab pos="3651250" algn="ctr"/>
              </a:tabLst>
            </a:pPr>
            <a:r>
              <a:rPr lang="en-US" altLang="zh-TW" sz="2000" smtClean="0"/>
              <a:t>Waiting time for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1 </a:t>
            </a:r>
            <a:r>
              <a:rPr lang="en-US" altLang="zh-TW" sz="2000" i="1" smtClean="0"/>
              <a:t>=</a:t>
            </a:r>
            <a:r>
              <a:rPr lang="en-US" altLang="zh-TW" sz="2000" smtClean="0"/>
              <a:t> 6</a:t>
            </a:r>
            <a:r>
              <a:rPr lang="en-US" altLang="zh-TW" sz="2000" i="1" smtClean="0"/>
              <a:t>;</a:t>
            </a:r>
            <a:r>
              <a:rPr lang="en-US" altLang="zh-TW" sz="2000" i="1" baseline="-25000" smtClean="0"/>
              <a:t>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2</a:t>
            </a:r>
            <a:r>
              <a:rPr lang="en-US" altLang="zh-TW" sz="2000" smtClean="0"/>
              <a:t> = 0</a:t>
            </a:r>
            <a:r>
              <a:rPr lang="en-US" altLang="zh-TW" sz="2000" i="1" baseline="-25000" smtClean="0"/>
              <a:t>; </a:t>
            </a:r>
            <a:r>
              <a:rPr lang="en-US" altLang="zh-TW" sz="2000" i="1" smtClean="0"/>
              <a:t>P</a:t>
            </a:r>
            <a:r>
              <a:rPr lang="en-US" altLang="zh-TW" sz="2000" i="1" baseline="-25000" smtClean="0"/>
              <a:t>3 </a:t>
            </a:r>
            <a:r>
              <a:rPr lang="en-US" altLang="zh-TW" sz="2000" i="1" smtClean="0"/>
              <a:t>= </a:t>
            </a:r>
            <a:r>
              <a:rPr lang="en-US" altLang="zh-TW" sz="2000" smtClean="0"/>
              <a:t>3</a:t>
            </a:r>
            <a:endParaRPr lang="en-US" altLang="zh-TW" sz="2000" i="1" smtClean="0"/>
          </a:p>
          <a:p>
            <a:pPr>
              <a:tabLst>
                <a:tab pos="3651250" algn="ctr"/>
              </a:tabLst>
            </a:pPr>
            <a:r>
              <a:rPr lang="en-US" altLang="zh-TW" sz="2000" smtClean="0"/>
              <a:t>Average waiting time:   (6 + 0 + 3)/3 = 3</a:t>
            </a:r>
          </a:p>
          <a:p>
            <a:pPr>
              <a:tabLst>
                <a:tab pos="3651250" algn="ctr"/>
              </a:tabLst>
            </a:pPr>
            <a:r>
              <a:rPr lang="en-US" altLang="zh-TW" sz="2000" smtClean="0"/>
              <a:t>Much better than previous case</a:t>
            </a:r>
          </a:p>
          <a:p>
            <a:pPr>
              <a:tabLst>
                <a:tab pos="3651250" algn="ctr"/>
              </a:tabLst>
            </a:pPr>
            <a:r>
              <a:rPr lang="en-US" altLang="zh-TW" sz="2000" b="1" i="1" smtClean="0">
                <a:solidFill>
                  <a:srgbClr val="FF0000"/>
                </a:solidFill>
              </a:rPr>
              <a:t>Convoy effect</a:t>
            </a:r>
            <a:r>
              <a:rPr lang="en-US" altLang="zh-TW" sz="2000" b="1" smtClean="0">
                <a:solidFill>
                  <a:srgbClr val="FF0000"/>
                </a:solidFill>
              </a:rPr>
              <a:t> </a:t>
            </a:r>
            <a:r>
              <a:rPr lang="en-US" altLang="zh-TW" sz="2000" smtClean="0"/>
              <a:t>short process behind long process</a:t>
            </a:r>
          </a:p>
        </p:txBody>
      </p:sp>
      <p:grpSp>
        <p:nvGrpSpPr>
          <p:cNvPr id="15364" name="Group 20"/>
          <p:cNvGrpSpPr>
            <a:grpSpLocks/>
          </p:cNvGrpSpPr>
          <p:nvPr/>
        </p:nvGrpSpPr>
        <p:grpSpPr bwMode="auto">
          <a:xfrm>
            <a:off x="1889125" y="2743200"/>
            <a:ext cx="5575300" cy="1128713"/>
            <a:chOff x="852" y="1650"/>
            <a:chExt cx="3512" cy="711"/>
          </a:xfrm>
        </p:grpSpPr>
        <p:sp>
          <p:nvSpPr>
            <p:cNvPr id="15365" name="Rectangle 6"/>
            <p:cNvSpPr>
              <a:spLocks noChangeArrowheads="1"/>
            </p:cNvSpPr>
            <p:nvPr/>
          </p:nvSpPr>
          <p:spPr bwMode="auto">
            <a:xfrm flipH="1">
              <a:off x="948" y="1650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 flipH="1">
              <a:off x="3179" y="1698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1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5367" name="Text Box 8"/>
            <p:cNvSpPr txBox="1">
              <a:spLocks noChangeArrowheads="1"/>
            </p:cNvSpPr>
            <p:nvPr/>
          </p:nvSpPr>
          <p:spPr bwMode="auto">
            <a:xfrm flipH="1">
              <a:off x="1691" y="1698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3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5368" name="Text Box 9"/>
            <p:cNvSpPr txBox="1">
              <a:spLocks noChangeArrowheads="1"/>
            </p:cNvSpPr>
            <p:nvPr/>
          </p:nvSpPr>
          <p:spPr bwMode="auto">
            <a:xfrm flipH="1">
              <a:off x="1115" y="1698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2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 flipH="1">
              <a:off x="4260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 flipH="1">
              <a:off x="9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 flipH="1">
              <a:off x="2148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 flipH="1">
              <a:off x="1572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 flipH="1">
              <a:off x="21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 flipH="1">
              <a:off x="1572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5" name="Text Box 16"/>
            <p:cNvSpPr txBox="1">
              <a:spLocks noChangeArrowheads="1"/>
            </p:cNvSpPr>
            <p:nvPr/>
          </p:nvSpPr>
          <p:spPr bwMode="auto">
            <a:xfrm flipH="1">
              <a:off x="2056" y="213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6</a:t>
              </a:r>
            </a:p>
          </p:txBody>
        </p:sp>
        <p:sp>
          <p:nvSpPr>
            <p:cNvPr id="15376" name="Text Box 17"/>
            <p:cNvSpPr txBox="1">
              <a:spLocks noChangeArrowheads="1"/>
            </p:cNvSpPr>
            <p:nvPr/>
          </p:nvSpPr>
          <p:spPr bwMode="auto">
            <a:xfrm flipH="1">
              <a:off x="1480" y="213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3</a:t>
              </a:r>
            </a:p>
          </p:txBody>
        </p:sp>
        <p:sp>
          <p:nvSpPr>
            <p:cNvPr id="15377" name="Text Box 18"/>
            <p:cNvSpPr txBox="1">
              <a:spLocks noChangeArrowheads="1"/>
            </p:cNvSpPr>
            <p:nvPr/>
          </p:nvSpPr>
          <p:spPr bwMode="auto">
            <a:xfrm flipH="1">
              <a:off x="4088" y="213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30</a:t>
              </a:r>
            </a:p>
          </p:txBody>
        </p:sp>
        <p:sp>
          <p:nvSpPr>
            <p:cNvPr id="15378" name="Text Box 19"/>
            <p:cNvSpPr txBox="1">
              <a:spLocks noChangeArrowheads="1"/>
            </p:cNvSpPr>
            <p:nvPr/>
          </p:nvSpPr>
          <p:spPr bwMode="auto">
            <a:xfrm flipH="1">
              <a:off x="852" y="213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zh-TW" smtClean="0"/>
              <a:t>Shortest-Job-First (SJF) Scheduling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smtClean="0"/>
              <a:t>Associate with each process </a:t>
            </a:r>
            <a:r>
              <a:rPr lang="en-US" altLang="zh-TW" sz="2400" b="1" smtClean="0">
                <a:solidFill>
                  <a:srgbClr val="FF0000"/>
                </a:solidFill>
              </a:rPr>
              <a:t>the length of its next CPU burst</a:t>
            </a:r>
            <a:r>
              <a:rPr lang="en-US" altLang="zh-TW" sz="2400" smtClean="0"/>
              <a:t>.  Use these lengths to schedule the process with the shortest time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SJF is optimal </a:t>
            </a:r>
            <a:r>
              <a:rPr lang="en-US" altLang="zh-TW" sz="2400" smtClean="0"/>
              <a:t>– gives minimum average waiting time for a given set of processes</a:t>
            </a:r>
          </a:p>
          <a:p>
            <a:pPr lvl="1"/>
            <a:r>
              <a:rPr lang="en-US" altLang="zh-TW" sz="2400" smtClean="0"/>
              <a:t>The difficulty is knowing the length of the next CPU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Example of SJF</a:t>
            </a:r>
          </a:p>
        </p:txBody>
      </p:sp>
      <p:sp>
        <p:nvSpPr>
          <p:cNvPr id="17411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pitchFamily="2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altLang="zh-TW" smtClean="0"/>
              <a:t>		</a:t>
            </a:r>
            <a:r>
              <a:rPr lang="en-US" altLang="zh-TW" u="sng" smtClean="0"/>
              <a:t>Process	Arrival Time</a:t>
            </a:r>
            <a:r>
              <a:rPr lang="en-US" altLang="zh-TW" smtClean="0"/>
              <a:t>	</a:t>
            </a:r>
            <a:r>
              <a:rPr lang="en-US" altLang="zh-TW" u="sng" smtClean="0"/>
              <a:t>Burst Time</a:t>
            </a:r>
            <a:endParaRPr lang="en-US" altLang="zh-TW" smtClean="0"/>
          </a:p>
          <a:p>
            <a:pPr>
              <a:buFont typeface="Monotype Sorts" pitchFamily="2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altLang="zh-TW" smtClean="0"/>
              <a:t>		 </a:t>
            </a:r>
            <a:r>
              <a:rPr lang="en-US" altLang="zh-TW" i="1" smtClean="0"/>
              <a:t>P</a:t>
            </a:r>
            <a:r>
              <a:rPr lang="en-US" altLang="zh-TW" i="1" baseline="-25000" smtClean="0"/>
              <a:t>1</a:t>
            </a:r>
            <a:r>
              <a:rPr lang="en-US" altLang="zh-TW" smtClean="0"/>
              <a:t>	0.0	6</a:t>
            </a:r>
          </a:p>
          <a:p>
            <a:pPr>
              <a:buFont typeface="Monotype Sorts" pitchFamily="2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altLang="zh-TW" smtClean="0"/>
              <a:t>		 </a:t>
            </a:r>
            <a:r>
              <a:rPr lang="en-US" altLang="zh-TW" i="1" smtClean="0"/>
              <a:t>P</a:t>
            </a:r>
            <a:r>
              <a:rPr lang="en-US" altLang="zh-TW" i="1" baseline="-25000" smtClean="0"/>
              <a:t>2 	</a:t>
            </a:r>
            <a:r>
              <a:rPr lang="en-US" altLang="zh-TW" smtClean="0"/>
              <a:t>2.0	8</a:t>
            </a:r>
          </a:p>
          <a:p>
            <a:pPr>
              <a:buFont typeface="Monotype Sorts" pitchFamily="2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altLang="zh-TW" smtClean="0"/>
              <a:t>		 </a:t>
            </a:r>
            <a:r>
              <a:rPr lang="en-US" altLang="zh-TW" i="1" smtClean="0"/>
              <a:t>P</a:t>
            </a:r>
            <a:r>
              <a:rPr lang="en-US" altLang="zh-TW" i="1" baseline="-25000" smtClean="0"/>
              <a:t>3</a:t>
            </a:r>
            <a:r>
              <a:rPr lang="en-US" altLang="zh-TW" smtClean="0"/>
              <a:t>	4.0	7</a:t>
            </a:r>
          </a:p>
          <a:p>
            <a:pPr>
              <a:buFont typeface="Monotype Sorts" pitchFamily="2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altLang="zh-TW" smtClean="0"/>
              <a:t>		 </a:t>
            </a:r>
            <a:r>
              <a:rPr lang="en-US" altLang="zh-TW" i="1" smtClean="0"/>
              <a:t>P</a:t>
            </a:r>
            <a:r>
              <a:rPr lang="en-US" altLang="zh-TW" i="1" baseline="-25000" smtClean="0"/>
              <a:t>4</a:t>
            </a:r>
            <a:r>
              <a:rPr lang="en-US" altLang="zh-TW" smtClean="0"/>
              <a:t>	5.0	3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 altLang="zh-TW" smtClean="0"/>
              <a:t>SJF scheduling chart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altLang="zh-TW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altLang="zh-TW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altLang="zh-TW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altLang="zh-TW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 altLang="zh-TW" smtClean="0"/>
              <a:t>Average waiting time = (3 + 16 + 9 + 0) / 4 = 7</a:t>
            </a:r>
            <a:endParaRPr lang="en-US" altLang="zh-TW" i="1" baseline="-25000" smtClean="0"/>
          </a:p>
        </p:txBody>
      </p:sp>
      <p:grpSp>
        <p:nvGrpSpPr>
          <p:cNvPr id="17412" name="Group 74"/>
          <p:cNvGrpSpPr>
            <a:grpSpLocks/>
          </p:cNvGrpSpPr>
          <p:nvPr/>
        </p:nvGrpSpPr>
        <p:grpSpPr bwMode="auto">
          <a:xfrm>
            <a:off x="1371600" y="3733800"/>
            <a:ext cx="5927725" cy="1162050"/>
            <a:chOff x="864" y="2352"/>
            <a:chExt cx="3734" cy="732"/>
          </a:xfrm>
        </p:grpSpPr>
        <p:sp>
          <p:nvSpPr>
            <p:cNvPr id="17413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7414" name="Text Box 38"/>
            <p:cNvSpPr txBox="1">
              <a:spLocks noChangeArrowheads="1"/>
            </p:cNvSpPr>
            <p:nvPr/>
          </p:nvSpPr>
          <p:spPr bwMode="auto">
            <a:xfrm flipH="1">
              <a:off x="1008" y="2412"/>
              <a:ext cx="2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4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7415" name="Text Box 39"/>
            <p:cNvSpPr txBox="1">
              <a:spLocks noChangeArrowheads="1"/>
            </p:cNvSpPr>
            <p:nvPr/>
          </p:nvSpPr>
          <p:spPr bwMode="auto">
            <a:xfrm flipH="1">
              <a:off x="2976" y="2400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3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7416" name="Text Box 40"/>
            <p:cNvSpPr txBox="1">
              <a:spLocks noChangeArrowheads="1"/>
            </p:cNvSpPr>
            <p:nvPr/>
          </p:nvSpPr>
          <p:spPr bwMode="auto">
            <a:xfrm flipH="1">
              <a:off x="1968" y="2448"/>
              <a:ext cx="2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1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7417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8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9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0" name="Text Box 48"/>
            <p:cNvSpPr txBox="1">
              <a:spLocks noChangeArrowheads="1"/>
            </p:cNvSpPr>
            <p:nvPr/>
          </p:nvSpPr>
          <p:spPr bwMode="auto">
            <a:xfrm flipH="1">
              <a:off x="1536" y="283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3</a:t>
              </a:r>
            </a:p>
          </p:txBody>
        </p:sp>
        <p:sp>
          <p:nvSpPr>
            <p:cNvPr id="17421" name="Text Box 49"/>
            <p:cNvSpPr txBox="1">
              <a:spLocks noChangeArrowheads="1"/>
            </p:cNvSpPr>
            <p:nvPr/>
          </p:nvSpPr>
          <p:spPr bwMode="auto">
            <a:xfrm flipH="1">
              <a:off x="3312" y="284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16</a:t>
              </a:r>
            </a:p>
          </p:txBody>
        </p:sp>
        <p:sp>
          <p:nvSpPr>
            <p:cNvPr id="17422" name="Text Box 50"/>
            <p:cNvSpPr txBox="1">
              <a:spLocks noChangeArrowheads="1"/>
            </p:cNvSpPr>
            <p:nvPr/>
          </p:nvSpPr>
          <p:spPr bwMode="auto">
            <a:xfrm flipH="1">
              <a:off x="864" y="28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0</a:t>
              </a:r>
            </a:p>
          </p:txBody>
        </p:sp>
        <p:sp>
          <p:nvSpPr>
            <p:cNvPr id="17423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4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5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6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7" name="Text Box 64"/>
            <p:cNvSpPr txBox="1">
              <a:spLocks noChangeArrowheads="1"/>
            </p:cNvSpPr>
            <p:nvPr/>
          </p:nvSpPr>
          <p:spPr bwMode="auto">
            <a:xfrm flipH="1">
              <a:off x="2592" y="283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9</a:t>
              </a:r>
            </a:p>
          </p:txBody>
        </p:sp>
        <p:sp>
          <p:nvSpPr>
            <p:cNvPr id="17428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9" name="Text Box 70"/>
            <p:cNvSpPr txBox="1">
              <a:spLocks noChangeArrowheads="1"/>
            </p:cNvSpPr>
            <p:nvPr/>
          </p:nvSpPr>
          <p:spPr bwMode="auto">
            <a:xfrm flipH="1">
              <a:off x="3744" y="2400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P</a:t>
              </a:r>
              <a:r>
                <a:rPr lang="en-US" altLang="zh-TW" baseline="-25000">
                  <a:latin typeface="Helvetica" pitchFamily="34" charset="0"/>
                </a:rPr>
                <a:t>2</a:t>
              </a:r>
              <a:endParaRPr lang="en-US" altLang="zh-TW">
                <a:latin typeface="Helvetica" pitchFamily="34" charset="0"/>
              </a:endParaRPr>
            </a:p>
          </p:txBody>
        </p:sp>
        <p:sp>
          <p:nvSpPr>
            <p:cNvPr id="17430" name="Text Box 73"/>
            <p:cNvSpPr txBox="1">
              <a:spLocks noChangeArrowheads="1"/>
            </p:cNvSpPr>
            <p:nvPr/>
          </p:nvSpPr>
          <p:spPr bwMode="auto">
            <a:xfrm flipH="1">
              <a:off x="4320" y="284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24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-76200"/>
            <a:ext cx="7772400" cy="844550"/>
          </a:xfrm>
        </p:spPr>
        <p:txBody>
          <a:bodyPr/>
          <a:lstStyle/>
          <a:p>
            <a:pPr eaLnBrk="1" hangingPunct="1"/>
            <a:r>
              <a:rPr lang="en-US" altLang="zh-TW" smtClean="0"/>
              <a:t>Determining Length of Next CPU Burst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smtClean="0"/>
              <a:t>Can only estimate the length</a:t>
            </a:r>
          </a:p>
          <a:p>
            <a:r>
              <a:rPr lang="en-US" altLang="zh-TW" sz="2400" smtClean="0"/>
              <a:t>Can be done by using the length of previous CPU bursts, using </a:t>
            </a:r>
            <a:r>
              <a:rPr lang="en-US" altLang="zh-TW" sz="2400" b="1" smtClean="0">
                <a:solidFill>
                  <a:srgbClr val="FF0000"/>
                </a:solidFill>
              </a:rPr>
              <a:t>exponential averaging</a:t>
            </a:r>
          </a:p>
          <a:p>
            <a:pPr lvl="1">
              <a:buFont typeface="Monotype Sorts" pitchFamily="2" charset="2"/>
              <a:buNone/>
            </a:pPr>
            <a:endParaRPr lang="en-US" altLang="zh-TW" sz="2400" smtClean="0"/>
          </a:p>
          <a:p>
            <a:pPr lvl="1">
              <a:buFont typeface="Monotype Sorts" pitchFamily="2" charset="2"/>
              <a:buNone/>
            </a:pPr>
            <a:endParaRPr lang="en-US" altLang="zh-TW" sz="240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3198813"/>
          <a:ext cx="6675438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方程式" r:id="rId4" imgW="6400800" imgH="1777680" progId="Equation.3">
                  <p:embed/>
                </p:oleObj>
              </mc:Choice>
              <mc:Fallback>
                <p:oleObj name="方程式" r:id="rId4" imgW="6400800" imgH="1777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98813"/>
                        <a:ext cx="6675438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48000" y="4570413"/>
          <a:ext cx="44338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方程式" r:id="rId6" imgW="1320480" imgH="228600" progId="Equation.3">
                  <p:embed/>
                </p:oleObj>
              </mc:Choice>
              <mc:Fallback>
                <p:oleObj name="方程式" r:id="rId6" imgW="1320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0413"/>
                        <a:ext cx="44338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0"/>
            <a:ext cx="8121650" cy="84455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Prediction of the Length of the Next CPU Burst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086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zh-TW" smtClean="0"/>
              <a:t>Examples of Exponential Averaging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>
                <a:sym typeface="Symbol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sym typeface="Symbol" charset="2"/>
              </a:rPr>
              <a:t></a:t>
            </a:r>
            <a:r>
              <a:rPr lang="en-US" altLang="zh-TW" baseline="-25000" smtClean="0">
                <a:sym typeface="Symbol" charset="2"/>
              </a:rPr>
              <a:t>n+1</a:t>
            </a:r>
            <a:r>
              <a:rPr lang="en-US" altLang="zh-TW" smtClean="0">
                <a:sym typeface="Symbol" charset="2"/>
              </a:rPr>
              <a:t> = </a:t>
            </a:r>
            <a:r>
              <a:rPr lang="en-US" altLang="zh-TW" baseline="-25000" smtClean="0"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sym typeface="Symbol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altLang="zh-TW" smtClean="0">
                <a:sym typeface="Symbol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sym typeface="Symbol" charset="2"/>
              </a:rPr>
              <a:t> </a:t>
            </a:r>
            <a:r>
              <a:rPr lang="en-US" altLang="zh-TW" baseline="-25000" smtClean="0">
                <a:sym typeface="Symbol" charset="2"/>
              </a:rPr>
              <a:t>n+1</a:t>
            </a:r>
            <a:r>
              <a:rPr lang="en-US" altLang="zh-TW" smtClean="0">
                <a:sym typeface="Symbol" charset="2"/>
              </a:rPr>
              <a:t> =  </a:t>
            </a:r>
            <a:r>
              <a:rPr lang="en-US" altLang="zh-TW" i="1" smtClean="0">
                <a:sym typeface="Symbol" charset="2"/>
              </a:rPr>
              <a:t>t</a:t>
            </a:r>
            <a:r>
              <a:rPr lang="en-US" altLang="zh-TW" baseline="-25000" smtClean="0"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sym typeface="Symbol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altLang="zh-TW" smtClean="0">
                <a:sym typeface="Symbol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altLang="zh-TW" smtClean="0">
                <a:sym typeface="Symbol" charset="2"/>
              </a:rPr>
              <a:t></a:t>
            </a:r>
            <a:r>
              <a:rPr lang="en-US" altLang="zh-TW" i="1" baseline="-25000" smtClean="0">
                <a:sym typeface="Symbol" charset="2"/>
              </a:rPr>
              <a:t>n</a:t>
            </a:r>
            <a:r>
              <a:rPr lang="en-US" altLang="zh-TW" baseline="-25000" smtClean="0">
                <a:sym typeface="Symbol" charset="2"/>
              </a:rPr>
              <a:t>+1</a:t>
            </a:r>
            <a:r>
              <a:rPr lang="en-US" altLang="zh-TW" smtClean="0">
                <a:sym typeface="Symbol" charset="2"/>
              </a:rPr>
              <a:t> =  t</a:t>
            </a:r>
            <a:r>
              <a:rPr lang="en-US" altLang="zh-TW" i="1" baseline="-25000" smtClean="0">
                <a:sym typeface="Symbol" charset="2"/>
              </a:rPr>
              <a:t>n</a:t>
            </a:r>
            <a:r>
              <a:rPr lang="en-US" altLang="zh-TW" smtClean="0">
                <a:sym typeface="Symbol" charset="2"/>
              </a:rPr>
              <a:t>+(1</a:t>
            </a:r>
            <a:r>
              <a:rPr lang="en-US" altLang="zh-TW" i="1" smtClean="0">
                <a:sym typeface="Symbol" charset="2"/>
              </a:rPr>
              <a:t> - </a:t>
            </a:r>
            <a:r>
              <a:rPr lang="en-US" altLang="zh-TW" smtClean="0">
                <a:sym typeface="Symbol" charset="2"/>
              </a:rPr>
              <a:t></a:t>
            </a:r>
            <a:r>
              <a:rPr lang="en-US" altLang="zh-TW" i="1" smtClean="0">
                <a:sym typeface="Symbol" charset="2"/>
              </a:rPr>
              <a:t>)</a:t>
            </a:r>
            <a:r>
              <a:rPr lang="en-US" altLang="zh-TW" smtClean="0">
                <a:sym typeface="Symbol" charset="2"/>
              </a:rPr>
              <a:t> </a:t>
            </a:r>
            <a:r>
              <a:rPr lang="en-US" altLang="zh-TW" i="1" smtClean="0">
                <a:sym typeface="Symbol" charset="2"/>
              </a:rPr>
              <a:t>t</a:t>
            </a:r>
            <a:r>
              <a:rPr lang="en-US" altLang="zh-TW" i="1" baseline="-25000" smtClean="0">
                <a:sym typeface="Symbol" charset="2"/>
              </a:rPr>
              <a:t>n</a:t>
            </a:r>
            <a:r>
              <a:rPr lang="en-US" altLang="zh-TW" i="1" smtClean="0">
                <a:sym typeface="Symbol" charset="2"/>
              </a:rPr>
              <a:t> </a:t>
            </a:r>
            <a:r>
              <a:rPr lang="en-US" altLang="zh-TW" smtClean="0">
                <a:sym typeface="Symbol" charset="2"/>
              </a:rPr>
              <a:t>-1</a:t>
            </a:r>
            <a:r>
              <a:rPr lang="en-US" altLang="zh-TW" i="1" smtClean="0">
                <a:sym typeface="Symbol" charset="2"/>
              </a:rPr>
              <a:t> </a:t>
            </a:r>
            <a:r>
              <a:rPr lang="en-US" altLang="zh-TW" smtClean="0">
                <a:sym typeface="Symbol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altLang="zh-TW" smtClean="0">
                <a:sym typeface="Symbol" charset="2"/>
              </a:rPr>
              <a:t>            </a:t>
            </a:r>
            <a:r>
              <a:rPr lang="en-US" altLang="zh-TW" i="1" smtClean="0">
                <a:sym typeface="Symbol" charset="2"/>
              </a:rPr>
              <a:t>+(</a:t>
            </a:r>
            <a:r>
              <a:rPr lang="en-US" altLang="zh-TW" smtClean="0">
                <a:sym typeface="Symbol" charset="2"/>
              </a:rPr>
              <a:t>1 -  </a:t>
            </a:r>
            <a:r>
              <a:rPr lang="en-US" altLang="zh-TW" i="1" smtClean="0">
                <a:sym typeface="Symbol" charset="2"/>
              </a:rPr>
              <a:t>)</a:t>
            </a:r>
            <a:r>
              <a:rPr lang="en-US" altLang="zh-TW" i="1" baseline="30000" smtClean="0">
                <a:sym typeface="Symbol" charset="2"/>
              </a:rPr>
              <a:t>j</a:t>
            </a:r>
            <a:r>
              <a:rPr lang="en-US" altLang="zh-TW" baseline="30000" smtClean="0">
                <a:sym typeface="Symbol" charset="2"/>
              </a:rPr>
              <a:t> </a:t>
            </a:r>
            <a:r>
              <a:rPr lang="en-US" altLang="zh-TW" smtClean="0">
                <a:sym typeface="Symbol" charset="2"/>
              </a:rPr>
              <a:t> </a:t>
            </a:r>
            <a:r>
              <a:rPr lang="en-US" altLang="zh-TW" i="1" smtClean="0">
                <a:sym typeface="Symbol" charset="2"/>
              </a:rPr>
              <a:t>t</a:t>
            </a:r>
            <a:r>
              <a:rPr lang="en-US" altLang="zh-TW" i="1" baseline="-25000" smtClean="0">
                <a:sym typeface="Symbol" charset="2"/>
              </a:rPr>
              <a:t>n</a:t>
            </a:r>
            <a:r>
              <a:rPr lang="en-US" altLang="zh-TW" smtClean="0">
                <a:sym typeface="Symbol" charset="2"/>
              </a:rPr>
              <a:t> </a:t>
            </a:r>
            <a:r>
              <a:rPr lang="en-US" altLang="zh-TW" baseline="-25000" smtClean="0">
                <a:sym typeface="Symbol" charset="2"/>
              </a:rPr>
              <a:t>-</a:t>
            </a:r>
            <a:r>
              <a:rPr lang="en-US" altLang="zh-TW" i="1" baseline="-25000" smtClean="0">
                <a:sym typeface="Symbol" charset="2"/>
              </a:rPr>
              <a:t>j</a:t>
            </a:r>
            <a:r>
              <a:rPr lang="en-US" altLang="zh-TW" i="1" smtClean="0">
                <a:sym typeface="Symbol" charset="2"/>
              </a:rPr>
              <a:t> </a:t>
            </a:r>
            <a:r>
              <a:rPr lang="en-US" altLang="zh-TW" smtClean="0">
                <a:sym typeface="Symbol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altLang="zh-TW" smtClean="0">
                <a:sym typeface="Symbol" charset="2"/>
              </a:rPr>
              <a:t>            </a:t>
            </a:r>
            <a:r>
              <a:rPr lang="en-US" altLang="zh-TW" i="1" smtClean="0">
                <a:sym typeface="Symbol" charset="2"/>
              </a:rPr>
              <a:t>+(</a:t>
            </a:r>
            <a:r>
              <a:rPr lang="en-US" altLang="zh-TW" smtClean="0">
                <a:sym typeface="Symbol" charset="2"/>
              </a:rPr>
              <a:t>1 -  </a:t>
            </a:r>
            <a:r>
              <a:rPr lang="en-US" altLang="zh-TW" i="1" smtClean="0">
                <a:sym typeface="Symbol" charset="2"/>
              </a:rPr>
              <a:t>)</a:t>
            </a:r>
            <a:r>
              <a:rPr lang="en-US" altLang="zh-TW" i="1" baseline="30000" smtClean="0">
                <a:sym typeface="Symbol" charset="2"/>
              </a:rPr>
              <a:t>n</a:t>
            </a:r>
            <a:r>
              <a:rPr lang="en-US" altLang="zh-TW" baseline="30000" smtClean="0">
                <a:sym typeface="Symbol" charset="2"/>
              </a:rPr>
              <a:t> +1 </a:t>
            </a:r>
            <a:r>
              <a:rPr lang="en-US" altLang="zh-TW" smtClean="0">
                <a:sym typeface="Symbol" charset="2"/>
              </a:rPr>
              <a:t></a:t>
            </a:r>
            <a:r>
              <a:rPr lang="en-US" altLang="zh-TW" baseline="-25000" smtClean="0">
                <a:sym typeface="Symbol" charset="2"/>
              </a:rPr>
              <a:t>0</a:t>
            </a:r>
            <a:br>
              <a:rPr lang="en-US" altLang="zh-TW" baseline="-25000" smtClean="0">
                <a:sym typeface="Symbol" charset="2"/>
              </a:rPr>
            </a:br>
            <a:endParaRPr lang="en-US" altLang="zh-TW" baseline="-2500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sym typeface="Symbol" charset="2"/>
              </a:rPr>
              <a:t>Since both  and (1 - ) are less than or equal to 1, each successive term has less weight than its predecessor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Priority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31875"/>
            <a:ext cx="8229600" cy="4530725"/>
          </a:xfrm>
        </p:spPr>
        <p:txBody>
          <a:bodyPr/>
          <a:lstStyle/>
          <a:p>
            <a:r>
              <a:rPr lang="en-US" altLang="zh-TW" sz="2400" smtClean="0"/>
              <a:t>A priority number (integer) is associated with each process</a:t>
            </a:r>
          </a:p>
          <a:p>
            <a:r>
              <a:rPr lang="en-US" altLang="zh-TW" sz="2400" smtClean="0"/>
              <a:t>The CPU is allocated to the process with the highest priority (smallest integer </a:t>
            </a:r>
            <a:r>
              <a:rPr lang="en-US" altLang="zh-TW" sz="2400" smtClean="0">
                <a:sym typeface="Symbol" charset="2"/>
              </a:rPr>
              <a:t> highest priority)</a:t>
            </a:r>
          </a:p>
          <a:p>
            <a:pPr lvl="1"/>
            <a:r>
              <a:rPr lang="en-US" altLang="zh-TW" sz="2400" smtClean="0"/>
              <a:t>Preemptive</a:t>
            </a:r>
          </a:p>
          <a:p>
            <a:pPr lvl="1"/>
            <a:r>
              <a:rPr lang="en-US" altLang="zh-TW" sz="2400" smtClean="0"/>
              <a:t>Nonpreemptive</a:t>
            </a:r>
          </a:p>
          <a:p>
            <a:r>
              <a:rPr lang="en-US" altLang="zh-TW" sz="2400" smtClean="0"/>
              <a:t>SJF is a priority scheduling where priority is the predicted next CPU burst time</a:t>
            </a:r>
          </a:p>
          <a:p>
            <a:r>
              <a:rPr lang="en-US" altLang="zh-TW" sz="2400" smtClean="0"/>
              <a:t>Problem </a:t>
            </a:r>
            <a:r>
              <a:rPr lang="en-US" altLang="zh-TW" sz="2400" smtClean="0">
                <a:sym typeface="Symbol" charset="2"/>
              </a:rPr>
              <a:t> </a:t>
            </a:r>
            <a:r>
              <a:rPr lang="en-US" altLang="zh-TW" sz="2400" b="1" smtClean="0">
                <a:solidFill>
                  <a:srgbClr val="FF0000"/>
                </a:solidFill>
                <a:sym typeface="Symbol" charset="2"/>
              </a:rPr>
              <a:t>Starvation</a:t>
            </a:r>
            <a:r>
              <a:rPr lang="en-US" altLang="zh-TW" sz="2400" b="1" smtClean="0">
                <a:sym typeface="Symbol" charset="2"/>
              </a:rPr>
              <a:t> </a:t>
            </a:r>
            <a:r>
              <a:rPr lang="en-US" altLang="zh-TW" sz="2400" smtClean="0">
                <a:sym typeface="Symbol" charset="2"/>
              </a:rPr>
              <a:t>– low priority processes may never execute</a:t>
            </a:r>
          </a:p>
          <a:p>
            <a:r>
              <a:rPr lang="en-US" altLang="zh-TW" sz="2400" smtClean="0">
                <a:sym typeface="Symbol" charset="2"/>
              </a:rPr>
              <a:t>Solution  </a:t>
            </a:r>
            <a:r>
              <a:rPr lang="en-US" altLang="zh-TW" sz="2400" b="1" smtClean="0">
                <a:solidFill>
                  <a:srgbClr val="FF0000"/>
                </a:solidFill>
                <a:sym typeface="Symbol" charset="2"/>
              </a:rPr>
              <a:t>Aging</a:t>
            </a:r>
            <a:r>
              <a:rPr lang="en-US" altLang="zh-TW" sz="2400" b="1" smtClean="0">
                <a:sym typeface="Symbol" charset="2"/>
              </a:rPr>
              <a:t> </a:t>
            </a:r>
            <a:r>
              <a:rPr lang="en-US" altLang="zh-TW" sz="2400" smtClean="0">
                <a:sym typeface="Symbol" charset="2"/>
              </a:rPr>
              <a:t>– as time progresses increase the priority of the process</a:t>
            </a:r>
          </a:p>
          <a:p>
            <a:pPr>
              <a:buFont typeface="Monotype Sorts" pitchFamily="2" charset="2"/>
              <a:buNone/>
            </a:pPr>
            <a:endParaRPr lang="en-US" altLang="zh-TW" sz="2400" smtClean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Round Robin (RR)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26400" cy="4483100"/>
          </a:xfrm>
        </p:spPr>
        <p:txBody>
          <a:bodyPr/>
          <a:lstStyle/>
          <a:p>
            <a:r>
              <a:rPr lang="en-US" altLang="zh-TW" sz="2400" smtClean="0"/>
              <a:t>Each process gets a small unit of CPU </a:t>
            </a:r>
            <a:r>
              <a:rPr lang="en-US" altLang="zh-TW" sz="2400" b="1" smtClean="0"/>
              <a:t>time </a:t>
            </a:r>
            <a:r>
              <a:rPr lang="en-US" altLang="zh-TW" sz="2400" b="1" smtClean="0">
                <a:solidFill>
                  <a:srgbClr val="FF0000"/>
                </a:solidFill>
              </a:rPr>
              <a:t>(</a:t>
            </a:r>
            <a:r>
              <a:rPr lang="en-US" altLang="zh-TW" sz="2400" b="1" i="1" smtClean="0">
                <a:solidFill>
                  <a:srgbClr val="FF0000"/>
                </a:solidFill>
              </a:rPr>
              <a:t>time quantum</a:t>
            </a:r>
            <a:r>
              <a:rPr lang="en-US" altLang="zh-TW" sz="2400" b="1" smtClean="0">
                <a:solidFill>
                  <a:srgbClr val="FF0000"/>
                </a:solidFill>
              </a:rPr>
              <a:t>)</a:t>
            </a:r>
            <a:r>
              <a:rPr lang="en-US" altLang="zh-TW" sz="2400" smtClean="0"/>
              <a:t>, usually 10-100 milliseconds.  After this time has elapsed, the process is preempted and added to the end of the ready queue.</a:t>
            </a:r>
          </a:p>
          <a:p>
            <a:r>
              <a:rPr lang="en-US" altLang="zh-TW" sz="2400" smtClean="0"/>
              <a:t>If there are </a:t>
            </a:r>
            <a:r>
              <a:rPr lang="en-US" altLang="zh-TW" sz="2400" i="1" smtClean="0"/>
              <a:t>n</a:t>
            </a:r>
            <a:r>
              <a:rPr lang="en-US" altLang="zh-TW" sz="2400" smtClean="0"/>
              <a:t> processes in the ready queue and the time quantum is </a:t>
            </a:r>
            <a:r>
              <a:rPr lang="en-US" altLang="zh-TW" sz="2400" i="1" smtClean="0"/>
              <a:t>q</a:t>
            </a:r>
            <a:r>
              <a:rPr lang="en-US" altLang="zh-TW" sz="2400" smtClean="0"/>
              <a:t>, then each process gets 1/</a:t>
            </a:r>
            <a:r>
              <a:rPr lang="en-US" altLang="zh-TW" sz="2400" i="1" smtClean="0"/>
              <a:t>n</a:t>
            </a:r>
            <a:r>
              <a:rPr lang="en-US" altLang="zh-TW" sz="2400" smtClean="0"/>
              <a:t> of the CPU time in chunks of at most </a:t>
            </a:r>
            <a:r>
              <a:rPr lang="en-US" altLang="zh-TW" sz="2400" i="1" smtClean="0"/>
              <a:t>q</a:t>
            </a:r>
            <a:r>
              <a:rPr lang="en-US" altLang="zh-TW" sz="2400" smtClean="0"/>
              <a:t> time units at once.  No process waits more than (</a:t>
            </a:r>
            <a:r>
              <a:rPr lang="en-US" altLang="zh-TW" sz="2400" i="1" smtClean="0"/>
              <a:t>n</a:t>
            </a:r>
            <a:r>
              <a:rPr lang="en-US" altLang="zh-TW" sz="2400" smtClean="0"/>
              <a:t>-1)</a:t>
            </a:r>
            <a:r>
              <a:rPr lang="en-US" altLang="zh-TW" sz="2400" i="1" smtClean="0"/>
              <a:t>q </a:t>
            </a:r>
            <a:r>
              <a:rPr lang="en-US" altLang="zh-TW" sz="2400" smtClean="0"/>
              <a:t>time units.</a:t>
            </a:r>
          </a:p>
          <a:p>
            <a:r>
              <a:rPr lang="en-US" altLang="zh-TW" sz="2400" smtClean="0"/>
              <a:t>Performance</a:t>
            </a:r>
          </a:p>
          <a:p>
            <a:pPr lvl="1"/>
            <a:r>
              <a:rPr lang="en-US" altLang="zh-TW" sz="2400" i="1" smtClean="0"/>
              <a:t>q</a:t>
            </a:r>
            <a:r>
              <a:rPr lang="en-US" altLang="zh-TW" sz="2400" smtClean="0"/>
              <a:t> large </a:t>
            </a:r>
            <a:r>
              <a:rPr lang="en-US" altLang="zh-TW" sz="2400" smtClean="0">
                <a:sym typeface="Symbol" charset="2"/>
              </a:rPr>
              <a:t> FIFO</a:t>
            </a:r>
          </a:p>
          <a:p>
            <a:pPr lvl="1"/>
            <a:r>
              <a:rPr lang="en-US" altLang="zh-TW" sz="2400" i="1" smtClean="0">
                <a:sym typeface="Symbol" charset="2"/>
              </a:rPr>
              <a:t>q </a:t>
            </a:r>
            <a:r>
              <a:rPr lang="en-US" altLang="zh-TW" sz="2400" smtClean="0">
                <a:sym typeface="Symbol" charset="2"/>
              </a:rPr>
              <a:t>small  </a:t>
            </a:r>
            <a:r>
              <a:rPr lang="en-US" altLang="zh-TW" sz="2400" i="1" smtClean="0">
                <a:sym typeface="Symbol" charset="2"/>
              </a:rPr>
              <a:t>q </a:t>
            </a:r>
            <a:r>
              <a:rPr lang="en-US" altLang="zh-TW" sz="2400" smtClean="0">
                <a:sym typeface="Symbol" charset="2"/>
              </a:rPr>
              <a:t>must be large with respect to context switch, otherwise overhead is too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Chapter 5: Process Scheduling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46188"/>
            <a:ext cx="7335838" cy="3773487"/>
          </a:xfrm>
        </p:spPr>
        <p:txBody>
          <a:bodyPr/>
          <a:lstStyle/>
          <a:p>
            <a:r>
              <a:rPr lang="en-US" altLang="zh-TW" sz="2800" smtClean="0"/>
              <a:t>Basic Concepts</a:t>
            </a:r>
          </a:p>
          <a:p>
            <a:r>
              <a:rPr lang="en-US" altLang="zh-TW" sz="2800" smtClean="0"/>
              <a:t>Scheduling Criteria </a:t>
            </a:r>
          </a:p>
          <a:p>
            <a:r>
              <a:rPr lang="en-US" altLang="zh-TW" sz="2800" smtClean="0"/>
              <a:t>Scheduling Algorithms</a:t>
            </a:r>
          </a:p>
          <a:p>
            <a:r>
              <a:rPr lang="en-US" altLang="zh-TW" sz="2800" smtClean="0"/>
              <a:t>Thread Scheduling</a:t>
            </a:r>
          </a:p>
          <a:p>
            <a:r>
              <a:rPr lang="en-US" altLang="zh-TW" sz="2800" smtClean="0"/>
              <a:t>Multiple-Processor Scheduling</a:t>
            </a:r>
          </a:p>
          <a:p>
            <a:r>
              <a:rPr lang="en-US" altLang="zh-TW" sz="2800" smtClean="0"/>
              <a:t>Operating Systems Examples</a:t>
            </a:r>
          </a:p>
          <a:p>
            <a:r>
              <a:rPr lang="en-US" altLang="zh-TW" sz="2800" smtClean="0"/>
              <a:t>Algorithm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54975" cy="844550"/>
          </a:xfrm>
        </p:spPr>
        <p:txBody>
          <a:bodyPr/>
          <a:lstStyle/>
          <a:p>
            <a:pPr eaLnBrk="1" hangingPunct="1"/>
            <a:r>
              <a:rPr lang="en-US" altLang="zh-TW" smtClean="0"/>
              <a:t>Example of RR with Time Quantum = 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859713" cy="44831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22500" algn="ctr"/>
                <a:tab pos="3997325" algn="ctr"/>
              </a:tabLst>
            </a:pPr>
            <a:r>
              <a:rPr lang="en-US" altLang="zh-TW" sz="2400" smtClean="0"/>
              <a:t>		</a:t>
            </a:r>
            <a:r>
              <a:rPr lang="en-US" altLang="zh-TW" sz="2400" u="sng" smtClean="0"/>
              <a:t>Process</a:t>
            </a:r>
            <a:r>
              <a:rPr lang="en-US" altLang="zh-TW" sz="2400" smtClean="0"/>
              <a:t>	</a:t>
            </a:r>
            <a:r>
              <a:rPr lang="en-US" altLang="zh-TW" sz="2400" u="sng" smtClean="0"/>
              <a:t>Burst Time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22500" algn="ctr"/>
                <a:tab pos="3997325" algn="ctr"/>
              </a:tabLst>
            </a:pPr>
            <a:r>
              <a:rPr lang="en-US" altLang="zh-TW" sz="2400" i="1" smtClean="0"/>
              <a:t>		P</a:t>
            </a:r>
            <a:r>
              <a:rPr lang="en-US" altLang="zh-TW" sz="2400" i="1" baseline="-25000" smtClean="0"/>
              <a:t>1	</a:t>
            </a:r>
            <a:r>
              <a:rPr lang="en-US" altLang="zh-TW" sz="2400" smtClean="0"/>
              <a:t>24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22500" algn="ctr"/>
                <a:tab pos="3997325" algn="ctr"/>
              </a:tabLst>
            </a:pPr>
            <a:r>
              <a:rPr lang="en-US" altLang="zh-TW" sz="2400" smtClean="0"/>
              <a:t>		 </a:t>
            </a:r>
            <a:r>
              <a:rPr lang="en-US" altLang="zh-TW" sz="2400" i="1" smtClean="0"/>
              <a:t>P</a:t>
            </a:r>
            <a:r>
              <a:rPr lang="en-US" altLang="zh-TW" sz="2400" i="1" baseline="-25000" smtClean="0"/>
              <a:t>2	  </a:t>
            </a:r>
            <a:r>
              <a:rPr lang="en-US" altLang="zh-TW" sz="2400" smtClean="0"/>
              <a:t>3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22500" algn="ctr"/>
                <a:tab pos="3997325" algn="ctr"/>
              </a:tabLst>
            </a:pPr>
            <a:r>
              <a:rPr lang="en-US" altLang="zh-TW" sz="2400" smtClean="0"/>
              <a:t>		 </a:t>
            </a:r>
            <a:r>
              <a:rPr lang="en-US" altLang="zh-TW" sz="2400" i="1" smtClean="0"/>
              <a:t>P</a:t>
            </a:r>
            <a:r>
              <a:rPr lang="en-US" altLang="zh-TW" sz="2400" i="1" baseline="-25000" smtClean="0"/>
              <a:t>3	</a:t>
            </a:r>
            <a:r>
              <a:rPr lang="en-US" altLang="zh-TW" sz="2400" smtClean="0"/>
              <a:t>3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22500" algn="ctr"/>
                <a:tab pos="3997325" algn="ctr"/>
              </a:tabLst>
            </a:pPr>
            <a:r>
              <a:rPr lang="en-US" altLang="zh-TW" sz="2400" smtClean="0"/>
              <a:t>		</a:t>
            </a:r>
          </a:p>
          <a:p>
            <a:pPr>
              <a:lnSpc>
                <a:spcPct val="90000"/>
              </a:lnSpc>
              <a:tabLst>
                <a:tab pos="2222500" algn="ctr"/>
                <a:tab pos="3997325" algn="ctr"/>
              </a:tabLst>
            </a:pPr>
            <a:r>
              <a:rPr lang="en-US" altLang="zh-TW" sz="2400" smtClean="0"/>
              <a:t>The Gantt chart is: </a:t>
            </a:r>
            <a:br>
              <a:rPr lang="en-US" altLang="zh-TW" sz="2400" smtClean="0"/>
            </a:b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/>
              <a:t/>
            </a:r>
            <a:br>
              <a:rPr lang="en-US" altLang="zh-TW" sz="2400" smtClean="0"/>
            </a:br>
            <a:endParaRPr lang="en-US" altLang="zh-TW" sz="2400" smtClean="0"/>
          </a:p>
          <a:p>
            <a:pPr>
              <a:lnSpc>
                <a:spcPct val="90000"/>
              </a:lnSpc>
              <a:tabLst>
                <a:tab pos="2222500" algn="ctr"/>
                <a:tab pos="3997325" algn="ctr"/>
              </a:tabLst>
            </a:pPr>
            <a:r>
              <a:rPr lang="en-US" altLang="zh-TW" sz="2400" smtClean="0"/>
              <a:t>Typically, higher average turnaround than SJF, but better </a:t>
            </a:r>
            <a:r>
              <a:rPr lang="en-US" altLang="zh-TW" sz="2400" i="1" smtClean="0"/>
              <a:t>response</a:t>
            </a:r>
            <a:endParaRPr lang="en-US" altLang="zh-TW" sz="2400" smtClean="0"/>
          </a:p>
        </p:txBody>
      </p:sp>
      <p:grpSp>
        <p:nvGrpSpPr>
          <p:cNvPr id="22532" name="Group 27"/>
          <p:cNvGrpSpPr>
            <a:grpSpLocks/>
          </p:cNvGrpSpPr>
          <p:nvPr/>
        </p:nvGrpSpPr>
        <p:grpSpPr bwMode="auto">
          <a:xfrm>
            <a:off x="2514600" y="4116388"/>
            <a:ext cx="4810125" cy="989012"/>
            <a:chOff x="1056" y="2640"/>
            <a:chExt cx="3030" cy="623"/>
          </a:xfrm>
        </p:grpSpPr>
        <p:grpSp>
          <p:nvGrpSpPr>
            <p:cNvPr id="22533" name="Group 14"/>
            <p:cNvGrpSpPr>
              <a:grpSpLocks/>
            </p:cNvGrpSpPr>
            <p:nvPr/>
          </p:nvGrpSpPr>
          <p:grpSpPr bwMode="auto">
            <a:xfrm>
              <a:off x="1152" y="2640"/>
              <a:ext cx="2842" cy="384"/>
              <a:chOff x="1152" y="2736"/>
              <a:chExt cx="2304" cy="288"/>
            </a:xfrm>
          </p:grpSpPr>
          <p:sp>
            <p:nvSpPr>
              <p:cNvPr id="22543" name="Rectangle 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latin typeface="Helvetica" pitchFamily="34" charset="0"/>
                  </a:rPr>
                  <a:t>P</a:t>
                </a:r>
                <a:r>
                  <a:rPr lang="en-US" altLang="zh-TW" baseline="-25000">
                    <a:latin typeface="Helvetica" pitchFamily="34" charset="0"/>
                  </a:rPr>
                  <a:t>1</a:t>
                </a:r>
                <a:endParaRPr lang="en-US" altLang="zh-TW">
                  <a:latin typeface="Helvetica" pitchFamily="34" charset="0"/>
                </a:endParaRPr>
              </a:p>
            </p:txBody>
          </p:sp>
          <p:sp>
            <p:nvSpPr>
              <p:cNvPr id="22544" name="Rectangle 5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latin typeface="Helvetica" pitchFamily="34" charset="0"/>
                  </a:rPr>
                  <a:t>P</a:t>
                </a:r>
                <a:r>
                  <a:rPr lang="en-US" altLang="zh-TW" baseline="-25000"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22545" name="Rectangle 6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latin typeface="Helvetica" pitchFamily="34" charset="0"/>
                  </a:rPr>
                  <a:t>P</a:t>
                </a:r>
                <a:r>
                  <a:rPr lang="en-US" altLang="zh-TW" baseline="-25000">
                    <a:latin typeface="Helvetica" pitchFamily="34" charset="0"/>
                  </a:rPr>
                  <a:t>3</a:t>
                </a:r>
              </a:p>
            </p:txBody>
          </p:sp>
          <p:sp>
            <p:nvSpPr>
              <p:cNvPr id="22546" name="Rectangle 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latin typeface="Helvetica" pitchFamily="34" charset="0"/>
                  </a:rPr>
                  <a:t>P</a:t>
                </a:r>
                <a:r>
                  <a:rPr lang="en-US" altLang="zh-TW" baseline="-250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22547" name="Rectangle 8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latin typeface="Helvetica" pitchFamily="34" charset="0"/>
                  </a:rPr>
                  <a:t>P</a:t>
                </a:r>
                <a:r>
                  <a:rPr lang="en-US" altLang="zh-TW" baseline="-250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22548" name="Rectangle 9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latin typeface="Helvetica" pitchFamily="34" charset="0"/>
                  </a:rPr>
                  <a:t>P</a:t>
                </a:r>
                <a:r>
                  <a:rPr lang="en-US" altLang="zh-TW" baseline="-250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22549" name="Rectangle 10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latin typeface="Helvetica" pitchFamily="34" charset="0"/>
                  </a:rPr>
                  <a:t>P</a:t>
                </a:r>
                <a:r>
                  <a:rPr lang="en-US" altLang="zh-TW" baseline="-250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22550" name="Rectangle 11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latin typeface="Helvetica" pitchFamily="34" charset="0"/>
                  </a:rPr>
                  <a:t>P</a:t>
                </a:r>
                <a:r>
                  <a:rPr lang="en-US" altLang="zh-TW" baseline="-25000">
                    <a:latin typeface="Helvetica" pitchFamily="34" charset="0"/>
                  </a:rPr>
                  <a:t>1</a:t>
                </a:r>
              </a:p>
            </p:txBody>
          </p:sp>
        </p:grpSp>
        <p:sp>
          <p:nvSpPr>
            <p:cNvPr id="22534" name="Text Box 15"/>
            <p:cNvSpPr txBox="1">
              <a:spLocks noChangeArrowheads="1"/>
            </p:cNvSpPr>
            <p:nvPr/>
          </p:nvSpPr>
          <p:spPr bwMode="auto">
            <a:xfrm>
              <a:off x="1056" y="302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0</a:t>
              </a:r>
            </a:p>
          </p:txBody>
        </p:sp>
        <p:sp>
          <p:nvSpPr>
            <p:cNvPr id="22535" name="Text Box 16"/>
            <p:cNvSpPr txBox="1">
              <a:spLocks noChangeArrowheads="1"/>
            </p:cNvSpPr>
            <p:nvPr/>
          </p:nvSpPr>
          <p:spPr bwMode="auto">
            <a:xfrm>
              <a:off x="1386" y="303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4</a:t>
              </a:r>
            </a:p>
          </p:txBody>
        </p:sp>
        <p:sp>
          <p:nvSpPr>
            <p:cNvPr id="22536" name="Text Box 17"/>
            <p:cNvSpPr txBox="1">
              <a:spLocks noChangeArrowheads="1"/>
            </p:cNvSpPr>
            <p:nvPr/>
          </p:nvSpPr>
          <p:spPr bwMode="auto">
            <a:xfrm>
              <a:off x="1770" y="303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7</a:t>
              </a:r>
            </a:p>
          </p:txBody>
        </p:sp>
        <p:sp>
          <p:nvSpPr>
            <p:cNvPr id="22537" name="Text Box 18"/>
            <p:cNvSpPr txBox="1">
              <a:spLocks noChangeArrowheads="1"/>
            </p:cNvSpPr>
            <p:nvPr/>
          </p:nvSpPr>
          <p:spPr bwMode="auto">
            <a:xfrm>
              <a:off x="2068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10</a:t>
              </a:r>
            </a:p>
          </p:txBody>
        </p:sp>
        <p:sp>
          <p:nvSpPr>
            <p:cNvPr id="22538" name="Text Box 19"/>
            <p:cNvSpPr txBox="1">
              <a:spLocks noChangeArrowheads="1"/>
            </p:cNvSpPr>
            <p:nvPr/>
          </p:nvSpPr>
          <p:spPr bwMode="auto">
            <a:xfrm>
              <a:off x="2456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14</a:t>
              </a:r>
            </a:p>
          </p:txBody>
        </p:sp>
        <p:sp>
          <p:nvSpPr>
            <p:cNvPr id="22539" name="Text Box 20"/>
            <p:cNvSpPr txBox="1">
              <a:spLocks noChangeArrowheads="1"/>
            </p:cNvSpPr>
            <p:nvPr/>
          </p:nvSpPr>
          <p:spPr bwMode="auto">
            <a:xfrm>
              <a:off x="2792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18</a:t>
              </a:r>
            </a:p>
          </p:txBody>
        </p:sp>
        <p:sp>
          <p:nvSpPr>
            <p:cNvPr id="22540" name="Text Box 21"/>
            <p:cNvSpPr txBox="1">
              <a:spLocks noChangeArrowheads="1"/>
            </p:cNvSpPr>
            <p:nvPr/>
          </p:nvSpPr>
          <p:spPr bwMode="auto">
            <a:xfrm>
              <a:off x="3088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22</a:t>
              </a:r>
            </a:p>
          </p:txBody>
        </p:sp>
        <p:sp>
          <p:nvSpPr>
            <p:cNvPr id="22541" name="Text Box 22"/>
            <p:cNvSpPr txBox="1">
              <a:spLocks noChangeArrowheads="1"/>
            </p:cNvSpPr>
            <p:nvPr/>
          </p:nvSpPr>
          <p:spPr bwMode="auto">
            <a:xfrm>
              <a:off x="3472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26</a:t>
              </a:r>
            </a:p>
          </p:txBody>
        </p:sp>
        <p:sp>
          <p:nvSpPr>
            <p:cNvPr id="22542" name="Text Box 24"/>
            <p:cNvSpPr txBox="1">
              <a:spLocks noChangeArrowheads="1"/>
            </p:cNvSpPr>
            <p:nvPr/>
          </p:nvSpPr>
          <p:spPr bwMode="auto">
            <a:xfrm>
              <a:off x="3808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latin typeface="Helvetica" pitchFamily="34" charset="0"/>
                </a:rPr>
                <a:t>30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25" y="385763"/>
            <a:ext cx="7829550" cy="457200"/>
          </a:xfrm>
        </p:spPr>
        <p:txBody>
          <a:bodyPr/>
          <a:lstStyle/>
          <a:p>
            <a:pPr eaLnBrk="1" hangingPunct="1"/>
            <a:r>
              <a:rPr lang="en-US" altLang="zh-TW" sz="3000" smtClean="0"/>
              <a:t>Time Quantum and Context Switch Time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524000"/>
            <a:ext cx="781526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306388"/>
            <a:ext cx="8385175" cy="457200"/>
          </a:xfrm>
        </p:spPr>
        <p:txBody>
          <a:bodyPr/>
          <a:lstStyle/>
          <a:p>
            <a:pPr eaLnBrk="1" hangingPunct="1"/>
            <a:r>
              <a:rPr lang="en-US" altLang="zh-TW" sz="2700" smtClean="0"/>
              <a:t>Turnaround Time Varies With The Time Quantum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066800"/>
            <a:ext cx="609917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字方塊 3"/>
          <p:cNvSpPr txBox="1">
            <a:spLocks noChangeArrowheads="1"/>
          </p:cNvSpPr>
          <p:nvPr/>
        </p:nvSpPr>
        <p:spPr bwMode="auto">
          <a:xfrm>
            <a:off x="5581650" y="3048000"/>
            <a:ext cx="35623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/>
              <a:t>5,3,1,5,1,2 = = 15+8+9+17</a:t>
            </a:r>
          </a:p>
          <a:p>
            <a:r>
              <a:rPr lang="en-US" altLang="zh-TW"/>
              <a:t>= 49/4 = 12.25</a:t>
            </a:r>
          </a:p>
          <a:p>
            <a:endParaRPr lang="en-US" altLang="zh-TW"/>
          </a:p>
          <a:p>
            <a:r>
              <a:rPr lang="en-US" altLang="zh-TW"/>
              <a:t>6,3,1,6,1 = 6+9+10+17</a:t>
            </a:r>
          </a:p>
          <a:p>
            <a:r>
              <a:rPr lang="en-US" altLang="zh-TW"/>
              <a:t>= 42/4 = 10.5</a:t>
            </a:r>
          </a:p>
          <a:p>
            <a:endParaRPr lang="en-US" altLang="zh-TW"/>
          </a:p>
          <a:p>
            <a:r>
              <a:rPr lang="en-US" altLang="zh-TW"/>
              <a:t>6,3,1,7 = = 6+9+10+17</a:t>
            </a:r>
          </a:p>
          <a:p>
            <a:r>
              <a:rPr lang="en-US" altLang="zh-TW"/>
              <a:t>= 42/4 = 10.5</a:t>
            </a: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Multilevel Queue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b="1" smtClean="0">
                <a:solidFill>
                  <a:srgbClr val="FF0000"/>
                </a:solidFill>
              </a:rPr>
              <a:t>Ready queue </a:t>
            </a:r>
            <a:r>
              <a:rPr lang="en-US" altLang="zh-TW" sz="2000" smtClean="0"/>
              <a:t>is partitioned into separate queues:</a:t>
            </a:r>
            <a:br>
              <a:rPr lang="en-US" altLang="zh-TW" sz="2000" smtClean="0"/>
            </a:br>
            <a:r>
              <a:rPr lang="en-US" altLang="zh-TW" sz="2400" smtClean="0"/>
              <a:t>foreground (interactive)</a:t>
            </a:r>
            <a:r>
              <a:rPr lang="en-US" altLang="zh-TW" sz="2000" smtClean="0"/>
              <a:t/>
            </a:r>
            <a:br>
              <a:rPr lang="en-US" altLang="zh-TW" sz="2000" smtClean="0"/>
            </a:br>
            <a:r>
              <a:rPr lang="en-US" altLang="zh-TW" sz="2400" smtClean="0"/>
              <a:t>background (batch)</a:t>
            </a:r>
            <a:endParaRPr lang="en-US" altLang="zh-TW" sz="2000" smtClean="0"/>
          </a:p>
          <a:p>
            <a:r>
              <a:rPr lang="en-US" altLang="zh-TW" sz="2000" smtClean="0"/>
              <a:t>Each queue has its own scheduling algorithm</a:t>
            </a:r>
          </a:p>
          <a:p>
            <a:pPr lvl="1"/>
            <a:r>
              <a:rPr lang="en-US" altLang="zh-TW" sz="2400" smtClean="0"/>
              <a:t>foreground – RR</a:t>
            </a:r>
          </a:p>
          <a:p>
            <a:pPr lvl="1"/>
            <a:r>
              <a:rPr lang="en-US" altLang="zh-TW" sz="2400" smtClean="0"/>
              <a:t>background – FCFS</a:t>
            </a:r>
          </a:p>
          <a:p>
            <a:r>
              <a:rPr lang="en-US" altLang="zh-TW" sz="2000" smtClean="0"/>
              <a:t>Scheduling must be done between the queues</a:t>
            </a:r>
          </a:p>
          <a:p>
            <a:pPr lvl="1"/>
            <a:r>
              <a:rPr lang="en-US" altLang="zh-TW" sz="2000" smtClean="0"/>
              <a:t>Fixed priority scheduling; (i.e., serve all from foreground then from background).  Possibility of starvation.</a:t>
            </a:r>
          </a:p>
          <a:p>
            <a:pPr lvl="1"/>
            <a:r>
              <a:rPr lang="en-US" altLang="zh-TW" sz="2000" smtClean="0"/>
              <a:t>Time slice – each queue gets a certain amount of CPU time which it can schedule amongst its processes; i.e., 80% to foreground in RR, 20% to background in FCFS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Multilevel Queue Scheduling</a:t>
            </a: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482725"/>
            <a:ext cx="6272212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Multilevel Feedback Queue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00"/>
            <a:ext cx="8382000" cy="4483100"/>
          </a:xfrm>
        </p:spPr>
        <p:txBody>
          <a:bodyPr/>
          <a:lstStyle/>
          <a:p>
            <a:r>
              <a:rPr lang="en-US" altLang="zh-TW" sz="2400" smtClean="0"/>
              <a:t>A process can move between the various queues; aging can be implemented this way</a:t>
            </a:r>
          </a:p>
          <a:p>
            <a:r>
              <a:rPr lang="en-US" altLang="zh-TW" sz="2400" smtClean="0"/>
              <a:t>Multilevel-feedback-queue scheduler defined by the following parameters:</a:t>
            </a:r>
          </a:p>
          <a:p>
            <a:pPr lvl="1"/>
            <a:r>
              <a:rPr lang="en-US" altLang="zh-TW" sz="2400" smtClean="0"/>
              <a:t>number of queues</a:t>
            </a:r>
          </a:p>
          <a:p>
            <a:pPr lvl="1"/>
            <a:r>
              <a:rPr lang="en-US" altLang="zh-TW" sz="2400" smtClean="0"/>
              <a:t>scheduling algorithms for each queue</a:t>
            </a:r>
          </a:p>
          <a:p>
            <a:pPr lvl="1"/>
            <a:r>
              <a:rPr lang="en-US" altLang="zh-TW" sz="2400" smtClean="0"/>
              <a:t>method used to determine when to upgrade a process</a:t>
            </a:r>
          </a:p>
          <a:p>
            <a:pPr lvl="1"/>
            <a:r>
              <a:rPr lang="en-US" altLang="zh-TW" sz="2400" smtClean="0"/>
              <a:t>method used to determine when to demote a process</a:t>
            </a:r>
          </a:p>
          <a:p>
            <a:pPr lvl="1"/>
            <a:r>
              <a:rPr lang="en-US" altLang="zh-TW" sz="2400" smtClean="0"/>
              <a:t>method used to determine which queue a process will enter when that process needs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0"/>
            <a:ext cx="7772400" cy="844550"/>
          </a:xfrm>
        </p:spPr>
        <p:txBody>
          <a:bodyPr/>
          <a:lstStyle/>
          <a:p>
            <a:pPr eaLnBrk="1" hangingPunct="1"/>
            <a:r>
              <a:rPr lang="en-US" altLang="zh-TW" smtClean="0"/>
              <a:t>Example of Multilevel Feedback Queue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smtClean="0"/>
              <a:t>Three queues: </a:t>
            </a:r>
          </a:p>
          <a:p>
            <a:pPr lvl="1"/>
            <a:r>
              <a:rPr lang="en-US" altLang="zh-TW" sz="2400" i="1" smtClean="0"/>
              <a:t>Q</a:t>
            </a:r>
            <a:r>
              <a:rPr lang="en-US" altLang="zh-TW" sz="2400" baseline="-25000" smtClean="0"/>
              <a:t>0</a:t>
            </a:r>
            <a:r>
              <a:rPr lang="en-US" altLang="zh-TW" sz="2400" smtClean="0"/>
              <a:t> – RR with time quantum 8 milliseconds</a:t>
            </a:r>
          </a:p>
          <a:p>
            <a:pPr lvl="1"/>
            <a:r>
              <a:rPr lang="en-US" altLang="zh-TW" sz="2400" i="1" smtClean="0"/>
              <a:t>Q</a:t>
            </a:r>
            <a:r>
              <a:rPr lang="en-US" altLang="zh-TW" sz="2400" baseline="-25000" smtClean="0"/>
              <a:t>1</a:t>
            </a:r>
            <a:r>
              <a:rPr lang="en-US" altLang="zh-TW" sz="2400" smtClean="0"/>
              <a:t> – RR time quantum 16 milliseconds</a:t>
            </a:r>
          </a:p>
          <a:p>
            <a:pPr lvl="1"/>
            <a:r>
              <a:rPr lang="en-US" altLang="zh-TW" sz="2400" i="1" smtClean="0"/>
              <a:t>Q</a:t>
            </a:r>
            <a:r>
              <a:rPr lang="en-US" altLang="zh-TW" sz="2400" baseline="-25000" smtClean="0"/>
              <a:t>2</a:t>
            </a:r>
            <a:r>
              <a:rPr lang="en-US" altLang="zh-TW" sz="2400" smtClean="0"/>
              <a:t> – FCFS</a:t>
            </a:r>
          </a:p>
          <a:p>
            <a:r>
              <a:rPr lang="en-US" altLang="zh-TW" sz="2400" smtClean="0"/>
              <a:t>Scheduling</a:t>
            </a:r>
          </a:p>
          <a:p>
            <a:pPr lvl="1"/>
            <a:r>
              <a:rPr lang="en-US" altLang="zh-TW" sz="2400" smtClean="0"/>
              <a:t>A new job enters queue </a:t>
            </a:r>
            <a:r>
              <a:rPr lang="en-US" altLang="zh-TW" sz="2400" i="1" smtClean="0"/>
              <a:t>Q</a:t>
            </a:r>
            <a:r>
              <a:rPr lang="en-US" altLang="zh-TW" sz="2400" i="1" baseline="-25000" smtClean="0"/>
              <a:t>0</a:t>
            </a:r>
            <a:r>
              <a:rPr lang="en-US" altLang="zh-TW" sz="2400" i="1" smtClean="0"/>
              <a:t> </a:t>
            </a:r>
            <a:r>
              <a:rPr lang="en-US" altLang="zh-TW" sz="2400" smtClean="0"/>
              <a:t>which is served</a:t>
            </a:r>
            <a:r>
              <a:rPr lang="en-US" altLang="zh-TW" sz="2400" i="1" smtClean="0"/>
              <a:t> </a:t>
            </a:r>
            <a:r>
              <a:rPr lang="en-US" altLang="zh-TW" sz="2400" smtClean="0"/>
              <a:t>FCFS. When it gains CPU, job receives 8 milliseconds.  If it does not finish in 8 milliseconds, job is moved to queue </a:t>
            </a:r>
            <a:r>
              <a:rPr lang="en-US" altLang="zh-TW" sz="2400" i="1" smtClean="0"/>
              <a:t>Q</a:t>
            </a:r>
            <a:r>
              <a:rPr lang="en-US" altLang="zh-TW" sz="2400" baseline="-25000" smtClean="0"/>
              <a:t>1</a:t>
            </a:r>
            <a:r>
              <a:rPr lang="en-US" altLang="zh-TW" sz="2400" smtClean="0"/>
              <a:t>.</a:t>
            </a:r>
          </a:p>
          <a:p>
            <a:pPr lvl="1"/>
            <a:r>
              <a:rPr lang="en-US" altLang="zh-TW" sz="2400" smtClean="0"/>
              <a:t>At </a:t>
            </a:r>
            <a:r>
              <a:rPr lang="en-US" altLang="zh-TW" sz="2400" i="1" smtClean="0"/>
              <a:t>Q</a:t>
            </a:r>
            <a:r>
              <a:rPr lang="en-US" altLang="zh-TW" sz="2400" baseline="-25000" smtClean="0"/>
              <a:t>1</a:t>
            </a:r>
            <a:r>
              <a:rPr lang="en-US" altLang="zh-TW" sz="2400" smtClean="0"/>
              <a:t> job is again served FCFS and receives 16 additional milliseconds.  If it still does not complete, it is preempted and moved to queue </a:t>
            </a:r>
            <a:r>
              <a:rPr lang="en-US" altLang="zh-TW" sz="2400" i="1" smtClean="0"/>
              <a:t>Q</a:t>
            </a:r>
            <a:r>
              <a:rPr lang="en-US" altLang="zh-TW" sz="2400" baseline="-25000" smtClean="0"/>
              <a:t>2</a:t>
            </a:r>
            <a:r>
              <a:rPr lang="en-US" altLang="zh-TW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Multilevel Feedback Queues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8613"/>
            <a:ext cx="69723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Thread Scheduling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3546475"/>
          </a:xfrm>
        </p:spPr>
        <p:txBody>
          <a:bodyPr/>
          <a:lstStyle/>
          <a:p>
            <a:r>
              <a:rPr lang="en-US" altLang="zh-TW" sz="2400" smtClean="0"/>
              <a:t>User-level threads are managed by a thread library, and the kernel is unaware of them</a:t>
            </a:r>
          </a:p>
          <a:p>
            <a:r>
              <a:rPr lang="en-US" altLang="zh-TW" sz="2400" smtClean="0"/>
              <a:t>To run on a CPU, user-level threads must ultimately be mapped to an associated kernel-level thread, although this mapping may be indirect and may use a LWP.</a:t>
            </a:r>
          </a:p>
          <a:p>
            <a:r>
              <a:rPr lang="en-US" altLang="zh-TW" sz="2400" smtClean="0"/>
              <a:t>Contention Scope</a:t>
            </a:r>
          </a:p>
          <a:p>
            <a:r>
              <a:rPr lang="en-US" altLang="zh-TW" sz="2400" smtClean="0"/>
              <a:t>One distinction between user-level and kernel-level threads lies in how they are scheduled.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Thread Scheduling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3546475"/>
          </a:xfrm>
        </p:spPr>
        <p:txBody>
          <a:bodyPr/>
          <a:lstStyle/>
          <a:p>
            <a:r>
              <a:rPr lang="en-US" altLang="zh-TW" sz="2400" smtClean="0"/>
              <a:t>Many-to-one and many-to-many models</a:t>
            </a:r>
            <a:r>
              <a:rPr lang="en-US" altLang="zh-TW" sz="2400" b="1" smtClean="0">
                <a:solidFill>
                  <a:srgbClr val="FF0000"/>
                </a:solidFill>
              </a:rPr>
              <a:t>, thread library </a:t>
            </a:r>
            <a:r>
              <a:rPr lang="en-US" altLang="zh-TW" sz="2400" smtClean="0"/>
              <a:t>schedules user-level threads to run on an available LWP (Light Weight Process)</a:t>
            </a:r>
          </a:p>
          <a:p>
            <a:pPr lvl="1"/>
            <a:r>
              <a:rPr lang="en-US" altLang="zh-TW" sz="2400" smtClean="0"/>
              <a:t>Known as </a:t>
            </a:r>
            <a:r>
              <a:rPr lang="en-US" altLang="zh-TW" sz="2400" b="1" smtClean="0"/>
              <a:t>process-contention scope (PCS) </a:t>
            </a:r>
            <a:r>
              <a:rPr lang="en-US" altLang="zh-TW" sz="2400" smtClean="0"/>
              <a:t>since scheduling competition is among threads belonging to the same process</a:t>
            </a:r>
          </a:p>
          <a:p>
            <a:r>
              <a:rPr lang="en-US" altLang="zh-TW" sz="2400" smtClean="0"/>
              <a:t>When we say the thread library schedules user threads onto available LWPs, we do not mean that the thread is actually running on a CPU; this would require the OS to schedule the kernel thread onto a physical CPU.</a:t>
            </a:r>
          </a:p>
          <a:p>
            <a:r>
              <a:rPr lang="en-US" altLang="zh-TW" sz="2400" smtClean="0"/>
              <a:t>To decide which kernel thread to schedule onto a CPU, the kernel uses </a:t>
            </a:r>
            <a:r>
              <a:rPr lang="en-US" altLang="zh-TW" sz="2400" b="1" smtClean="0"/>
              <a:t>system-contention scope (SCS) </a:t>
            </a:r>
            <a:endParaRPr lang="en-US" altLang="zh-TW" sz="2400" smtClean="0"/>
          </a:p>
          <a:p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/>
              <a:t>To introduce </a:t>
            </a:r>
            <a:r>
              <a:rPr lang="en-US" altLang="zh-TW" sz="2800" b="1" smtClean="0">
                <a:solidFill>
                  <a:srgbClr val="FF0000"/>
                </a:solidFill>
              </a:rPr>
              <a:t>process scheduling</a:t>
            </a:r>
            <a:r>
              <a:rPr lang="en-US" altLang="zh-TW" sz="2800" smtClean="0"/>
              <a:t>, which is the basis for multiprogrammed operating systems</a:t>
            </a:r>
          </a:p>
          <a:p>
            <a:r>
              <a:rPr lang="en-US" altLang="zh-TW" sz="2800" smtClean="0"/>
              <a:t>To describe various process-scheduling algorithms</a:t>
            </a:r>
          </a:p>
          <a:p>
            <a:r>
              <a:rPr lang="en-US" altLang="zh-TW" sz="2800" smtClean="0"/>
              <a:t>To discuss evaluation criteria for selecting a process-scheduling algorithm for a particular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Thread Scheduling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77925"/>
            <a:ext cx="8077200" cy="3546475"/>
          </a:xfrm>
        </p:spPr>
        <p:txBody>
          <a:bodyPr/>
          <a:lstStyle/>
          <a:p>
            <a:r>
              <a:rPr lang="en-US" altLang="zh-TW" sz="2400" smtClean="0"/>
              <a:t>Competition for the CPU with SCS scheduling takes place among all threads in the system.</a:t>
            </a:r>
          </a:p>
          <a:p>
            <a:r>
              <a:rPr lang="en-US" altLang="zh-TW" sz="2400" smtClean="0"/>
              <a:t>System using the one-to-one model, schedule threads using only SCS.</a:t>
            </a:r>
          </a:p>
          <a:p>
            <a:r>
              <a:rPr lang="en-US" altLang="zh-TW" sz="2400" smtClean="0"/>
              <a:t>Typically, PCS is done according to priority – the scheduler selects the runnable thread with the highest priority to run. User-level thread priorities are set by the programmer and are not adjusted by the thread library.</a:t>
            </a:r>
          </a:p>
          <a:p>
            <a:r>
              <a:rPr lang="en-US" altLang="zh-TW" sz="2400" smtClean="0"/>
              <a:t>The PCS will typically preempt the thread currently running a favor of higher-priority thread; however there is no guarantee of time slicing among threads of equal priority.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Pthread Scheduling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577975"/>
            <a:ext cx="8108950" cy="3546475"/>
          </a:xfrm>
        </p:spPr>
        <p:txBody>
          <a:bodyPr/>
          <a:lstStyle/>
          <a:p>
            <a:r>
              <a:rPr lang="en-US" altLang="zh-TW" sz="2400" smtClean="0"/>
              <a:t>API allows specifying either PCS or SCS during thread creation</a:t>
            </a:r>
          </a:p>
          <a:p>
            <a:pPr lvl="1"/>
            <a:r>
              <a:rPr lang="en-US" altLang="zh-TW" sz="2400" smtClean="0"/>
              <a:t>PTHREAD SCOPE PROCESS schedules user-level threads using PCS scheduling</a:t>
            </a:r>
          </a:p>
          <a:p>
            <a:pPr lvl="1"/>
            <a:r>
              <a:rPr lang="en-US" altLang="zh-TW" sz="2400" smtClean="0"/>
              <a:t>PTHREAD SCOPE SYSTEM schedules threads using SCS scheduling.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Pthread Scheduling API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23938"/>
            <a:ext cx="6818313" cy="491966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#include &lt;pthread.h&gt;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#include &lt;stdio.h&gt;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#define NUM THREADS 5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int main(int argc, char *argv[])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 int i;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pthread t tid[NUM THREADS];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pthread attr t attr;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/* get the default attributes */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pthread attr init(&amp;attr);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/* set the scheduling algorithm to PROCESS or SYSTEM */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pthread attr setscope(&amp;attr, PTHREAD SCOPE SYSTEM);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/* set the scheduling policy - FIFO, RT, or OTHER */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pthread attr setschedpolicy(&amp;attr, SCHED OTHER);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/* create the threads */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for (i = 0; i &lt; NUM THREADS; i++)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kumimoji="0" lang="en-US" altLang="zh-TW" smtClean="0">
                <a:solidFill>
                  <a:srgbClr val="000000"/>
                </a:solidFill>
                <a:latin typeface="Monaco" charset="0"/>
              </a:rPr>
              <a:t>		pthread create(&amp;tid[i],&amp;attr,runner,NULL);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Pthread Scheduling API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3963" y="1577975"/>
            <a:ext cx="6099175" cy="36131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	/* now join on each thread */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	for (i = 0; i &lt; NUM THREADS; i++)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		pthread join(tid[i], NULL);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}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 /* Each thread will begin control in this function */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void *runner(void *param)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{ 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	printf("I am a thread\n");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	pthread exit(0);</a:t>
            </a:r>
          </a:p>
          <a:p>
            <a:pPr>
              <a:buFont typeface="Monotype Sorts" pitchFamily="2" charset="2"/>
              <a:buNone/>
            </a:pPr>
            <a:r>
              <a:rPr kumimoji="0" lang="en-US" altLang="zh-TW" sz="2000" smtClean="0">
                <a:solidFill>
                  <a:srgbClr val="000000"/>
                </a:solidFill>
                <a:latin typeface="Monaco" charset="0"/>
              </a:rPr>
              <a:t>}</a:t>
            </a:r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Multiple-Processor Scheduling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23925"/>
            <a:ext cx="8077200" cy="4410075"/>
          </a:xfrm>
        </p:spPr>
        <p:txBody>
          <a:bodyPr/>
          <a:lstStyle/>
          <a:p>
            <a:r>
              <a:rPr lang="en-US" altLang="zh-TW" sz="2800" smtClean="0"/>
              <a:t>CPU scheduling more complex when multiple CPUs are available</a:t>
            </a:r>
          </a:p>
          <a:p>
            <a:r>
              <a:rPr lang="en-US" altLang="zh-TW" sz="2800" b="1" smtClean="0"/>
              <a:t>Homogeneous processors </a:t>
            </a:r>
            <a:r>
              <a:rPr lang="en-US" altLang="zh-TW" sz="2800" smtClean="0"/>
              <a:t>within a multiprocessor</a:t>
            </a:r>
          </a:p>
          <a:p>
            <a:r>
              <a:rPr lang="en-US" altLang="zh-TW" sz="2800" b="1" smtClean="0"/>
              <a:t>Asymmetric multiprocessing </a:t>
            </a:r>
            <a:r>
              <a:rPr lang="en-US" altLang="zh-TW" sz="2800" smtClean="0"/>
              <a:t>– All scheduling decisions, I/O processing, and other system activities handled by only a single processor- the master server. The other processors execute only codes. Only one processor accesses the system data structures, reducing the need for data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Multiple-Processor Scheduling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23925"/>
            <a:ext cx="8077200" cy="4410075"/>
          </a:xfrm>
        </p:spPr>
        <p:txBody>
          <a:bodyPr/>
          <a:lstStyle/>
          <a:p>
            <a:r>
              <a:rPr lang="en-US" altLang="zh-TW" sz="2800" b="1" smtClean="0"/>
              <a:t>Symmetric multiprocessing  (SMP) </a:t>
            </a:r>
            <a:r>
              <a:rPr lang="en-US" altLang="zh-TW" sz="2800" smtClean="0"/>
              <a:t>– each processor is self-scheduling, all processes in common ready queue, or each has its own private queue of ready processes</a:t>
            </a:r>
          </a:p>
          <a:p>
            <a:r>
              <a:rPr lang="en-US" altLang="zh-TW" sz="2800" b="1" smtClean="0">
                <a:solidFill>
                  <a:srgbClr val="FF0000"/>
                </a:solidFill>
              </a:rPr>
              <a:t>Processor affinity </a:t>
            </a:r>
            <a:r>
              <a:rPr lang="en-US" altLang="zh-TW" sz="2800" smtClean="0"/>
              <a:t>– process has affinity for processor on which it is currently running</a:t>
            </a:r>
          </a:p>
          <a:p>
            <a:pPr lvl="1"/>
            <a:r>
              <a:rPr lang="en-US" altLang="zh-TW" sz="2800" b="1" smtClean="0"/>
              <a:t>soft affinity – a process is possible to migrate between processors</a:t>
            </a:r>
          </a:p>
          <a:p>
            <a:pPr lvl="1"/>
            <a:r>
              <a:rPr lang="en-US" altLang="zh-TW" sz="2800" b="1" smtClean="0"/>
              <a:t>hard affinity – a process is not to migrate to other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NUMA and CPU Scheduling</a:t>
            </a:r>
          </a:p>
        </p:txBody>
      </p:sp>
      <p:pic>
        <p:nvPicPr>
          <p:cNvPr id="3891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83088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088" y="1066800"/>
            <a:ext cx="7707312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  <a:defRPr/>
            </a:pPr>
            <a:r>
              <a:rPr kumimoji="1" lang="en-US" altLang="zh-TW" sz="2400" kern="0" dirty="0">
                <a:latin typeface="+mn-lt"/>
              </a:rPr>
              <a:t>The main memory architecture can affect processor affinity issues. 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  <a:defRPr/>
            </a:pPr>
            <a:r>
              <a:rPr kumimoji="1" lang="en-US" altLang="zh-TW" sz="2400" kern="0" dirty="0">
                <a:latin typeface="+mn-lt"/>
              </a:rPr>
              <a:t>An architecture featuring non-uniform memory access (NUMA) , in which a CPU has faster access to some parts of main memory than to other parts. </a:t>
            </a:r>
            <a:endParaRPr kumimoji="1" lang="en-US" altLang="zh-TW" sz="24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Multicore Processors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06450" y="955675"/>
            <a:ext cx="7880350" cy="4530725"/>
          </a:xfrm>
        </p:spPr>
        <p:txBody>
          <a:bodyPr/>
          <a:lstStyle/>
          <a:p>
            <a:r>
              <a:rPr lang="en-US" altLang="zh-TW" sz="2800" smtClean="0"/>
              <a:t>Recent trend to place multiple processor cores on same physical chip</a:t>
            </a:r>
          </a:p>
          <a:p>
            <a:r>
              <a:rPr lang="en-US" altLang="zh-TW" sz="2800" smtClean="0"/>
              <a:t>Faster and consume less power</a:t>
            </a:r>
          </a:p>
          <a:p>
            <a:r>
              <a:rPr lang="en-US" altLang="zh-TW" sz="2800" b="1" smtClean="0">
                <a:solidFill>
                  <a:srgbClr val="FF0000"/>
                </a:solidFill>
              </a:rPr>
              <a:t>Memory stall</a:t>
            </a:r>
            <a:r>
              <a:rPr lang="en-US" altLang="zh-TW" sz="2800" smtClean="0"/>
              <a:t> – when a processor accesses memory, it spends a significant amount of time waiting for the data to become available.</a:t>
            </a:r>
          </a:p>
          <a:p>
            <a:pPr lvl="1">
              <a:buFont typeface="Monotype Sorts" pitchFamily="2" charset="2"/>
              <a:buNone/>
            </a:pPr>
            <a:r>
              <a:rPr lang="en-US" altLang="zh-TW" sz="2800" smtClean="0"/>
              <a:t> </a:t>
            </a:r>
          </a:p>
        </p:txBody>
      </p:sp>
      <p:pic>
        <p:nvPicPr>
          <p:cNvPr id="3994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00563"/>
            <a:ext cx="67818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Multicore Processors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06450" y="990600"/>
            <a:ext cx="7880350" cy="4530725"/>
          </a:xfrm>
        </p:spPr>
        <p:txBody>
          <a:bodyPr/>
          <a:lstStyle/>
          <a:p>
            <a:r>
              <a:rPr lang="en-US" altLang="zh-TW" sz="2800" smtClean="0"/>
              <a:t>Multiple threads per core also growing</a:t>
            </a:r>
          </a:p>
          <a:p>
            <a:pPr lvl="1"/>
            <a:r>
              <a:rPr lang="en-US" altLang="zh-TW" sz="2800" smtClean="0"/>
              <a:t>Takes advantage of </a:t>
            </a:r>
            <a:r>
              <a:rPr lang="en-US" altLang="zh-TW" sz="2800" b="1" smtClean="0">
                <a:solidFill>
                  <a:srgbClr val="FF0000"/>
                </a:solidFill>
              </a:rPr>
              <a:t>memory stall </a:t>
            </a:r>
            <a:r>
              <a:rPr lang="en-US" altLang="zh-TW" sz="2800" smtClean="0"/>
              <a:t>to make progress on another thread while memory retrieve happens</a:t>
            </a:r>
          </a:p>
          <a:p>
            <a:pPr lvl="1">
              <a:buFont typeface="Monotype Sorts" pitchFamily="2" charset="2"/>
              <a:buNone/>
            </a:pPr>
            <a:r>
              <a:rPr lang="en-US" altLang="zh-TW" sz="2800" smtClean="0"/>
              <a:t> </a:t>
            </a:r>
          </a:p>
        </p:txBody>
      </p:sp>
      <p:pic>
        <p:nvPicPr>
          <p:cNvPr id="4096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6763"/>
            <a:ext cx="67818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6163"/>
            <a:ext cx="67818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文字方塊 5"/>
          <p:cNvSpPr txBox="1">
            <a:spLocks noChangeArrowheads="1"/>
          </p:cNvSpPr>
          <p:nvPr/>
        </p:nvSpPr>
        <p:spPr bwMode="auto">
          <a:xfrm>
            <a:off x="762000" y="5110163"/>
            <a:ext cx="10890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/>
              <a:t>Thread</a:t>
            </a:r>
            <a:r>
              <a:rPr lang="en-US" altLang="zh-TW" baseline="-25000"/>
              <a:t>0</a:t>
            </a:r>
            <a:endParaRPr lang="zh-TW" altLang="en-US" baseline="-25000"/>
          </a:p>
        </p:txBody>
      </p:sp>
      <p:sp>
        <p:nvSpPr>
          <p:cNvPr id="40967" name="文字方塊 6"/>
          <p:cNvSpPr txBox="1">
            <a:spLocks noChangeArrowheads="1"/>
          </p:cNvSpPr>
          <p:nvPr/>
        </p:nvSpPr>
        <p:spPr bwMode="auto">
          <a:xfrm>
            <a:off x="1524000" y="4119563"/>
            <a:ext cx="10890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/>
              <a:t>Thread</a:t>
            </a:r>
            <a:r>
              <a:rPr lang="en-US" altLang="zh-TW" baseline="-25000"/>
              <a:t>1</a:t>
            </a:r>
            <a:endParaRPr lang="zh-TW" alt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>Operating System Examples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530225"/>
            <a:ext cx="6843712" cy="3508375"/>
          </a:xfrm>
        </p:spPr>
        <p:txBody>
          <a:bodyPr/>
          <a:lstStyle/>
          <a:p>
            <a:endParaRPr lang="en-US" altLang="zh-TW" sz="3600" smtClean="0"/>
          </a:p>
          <a:p>
            <a:r>
              <a:rPr lang="en-US" altLang="zh-TW" sz="3600" smtClean="0"/>
              <a:t>Solaris scheduling</a:t>
            </a:r>
          </a:p>
          <a:p>
            <a:r>
              <a:rPr lang="en-US" altLang="zh-TW" sz="3600" smtClean="0"/>
              <a:t>Windows XP scheduling</a:t>
            </a:r>
          </a:p>
          <a:p>
            <a:r>
              <a:rPr lang="en-US" altLang="zh-TW" sz="3600" smtClean="0"/>
              <a:t>Linux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Basic Concepts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5238"/>
            <a:ext cx="8382000" cy="3429000"/>
          </a:xfrm>
        </p:spPr>
        <p:txBody>
          <a:bodyPr/>
          <a:lstStyle/>
          <a:p>
            <a:r>
              <a:rPr lang="en-US" altLang="zh-TW" sz="2800" smtClean="0"/>
              <a:t>Maximum CPU utilization obtained with multiprogramming</a:t>
            </a:r>
          </a:p>
          <a:p>
            <a:r>
              <a:rPr lang="en-US" altLang="zh-TW" sz="2800" smtClean="0"/>
              <a:t>CPU–I/O Burst Cycle – Process execution consists of a </a:t>
            </a:r>
            <a:r>
              <a:rPr lang="en-US" altLang="zh-TW" sz="2800" b="1" i="1" smtClean="0">
                <a:solidFill>
                  <a:srgbClr val="FF0000"/>
                </a:solidFill>
              </a:rPr>
              <a:t>cycle</a:t>
            </a:r>
            <a:r>
              <a:rPr lang="en-US" altLang="zh-TW" sz="2800" smtClean="0"/>
              <a:t> of CPU execution and I/O wait</a:t>
            </a:r>
          </a:p>
          <a:p>
            <a:r>
              <a:rPr lang="en-US" altLang="zh-TW" sz="2800" b="1" smtClean="0"/>
              <a:t>CPU burst </a:t>
            </a:r>
            <a:r>
              <a:rPr lang="en-US" altLang="zh-TW" sz="2800" smtClean="0"/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/>
              <a:t>Solaris scheduling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09663"/>
            <a:ext cx="7778750" cy="3508375"/>
          </a:xfrm>
        </p:spPr>
        <p:txBody>
          <a:bodyPr/>
          <a:lstStyle/>
          <a:p>
            <a:r>
              <a:rPr lang="en-US" altLang="zh-TW" sz="2400" smtClean="0"/>
              <a:t>Solaris uses </a:t>
            </a:r>
            <a:r>
              <a:rPr lang="en-US" altLang="zh-TW" sz="2400" b="1" smtClean="0">
                <a:solidFill>
                  <a:srgbClr val="FF0000"/>
                </a:solidFill>
              </a:rPr>
              <a:t>priority-based</a:t>
            </a:r>
            <a:r>
              <a:rPr lang="en-US" altLang="zh-TW" sz="2400" smtClean="0"/>
              <a:t> thread scheduling where each thread belongs to one of six classes:</a:t>
            </a:r>
          </a:p>
          <a:p>
            <a:pPr lvl="1"/>
            <a:r>
              <a:rPr lang="en-US" altLang="zh-TW" sz="2400" smtClean="0"/>
              <a:t>Time sharing (TS)</a:t>
            </a:r>
          </a:p>
          <a:p>
            <a:pPr lvl="1"/>
            <a:r>
              <a:rPr lang="en-US" altLang="zh-TW" sz="2400" smtClean="0"/>
              <a:t>Interactive (IA)</a:t>
            </a:r>
          </a:p>
          <a:p>
            <a:pPr lvl="1"/>
            <a:r>
              <a:rPr lang="en-US" altLang="zh-TW" sz="2400" smtClean="0"/>
              <a:t>Real time (RT)</a:t>
            </a:r>
          </a:p>
          <a:p>
            <a:pPr lvl="1"/>
            <a:r>
              <a:rPr lang="en-US" altLang="zh-TW" sz="2400" smtClean="0"/>
              <a:t>System (SYS)</a:t>
            </a:r>
          </a:p>
          <a:p>
            <a:pPr lvl="1"/>
            <a:r>
              <a:rPr lang="en-US" altLang="zh-TW" sz="2400" smtClean="0"/>
              <a:t>Fair share (FSS)</a:t>
            </a:r>
          </a:p>
          <a:p>
            <a:pPr lvl="1"/>
            <a:r>
              <a:rPr lang="en-US" altLang="zh-TW" sz="2400" smtClean="0"/>
              <a:t>Fixed priority (FP)</a:t>
            </a:r>
          </a:p>
          <a:p>
            <a:r>
              <a:rPr lang="en-US" altLang="zh-TW" sz="2400" smtClean="0"/>
              <a:t>Within each class there are different priorities and different scheduling algorithms.</a:t>
            </a:r>
          </a:p>
          <a:p>
            <a:r>
              <a:rPr lang="en-US" altLang="zh-TW" sz="2400" smtClean="0"/>
              <a:t>Default class for a process is time sharing.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/>
              <a:t>Solaris scheduling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83550" cy="3538538"/>
          </a:xfrm>
        </p:spPr>
        <p:txBody>
          <a:bodyPr/>
          <a:lstStyle/>
          <a:p>
            <a:r>
              <a:rPr lang="en-US" altLang="zh-TW" sz="2800" smtClean="0"/>
              <a:t>The scheduling policy for the time-sharing class dynamically alters priorities and assigns time slices of different length using a multiple feedback queue.</a:t>
            </a:r>
          </a:p>
          <a:p>
            <a:r>
              <a:rPr lang="en-US" altLang="zh-TW" sz="2800" smtClean="0"/>
              <a:t>There is an inverse relationship between priorities and time slices.</a:t>
            </a:r>
          </a:p>
          <a:p>
            <a:r>
              <a:rPr lang="en-US" altLang="zh-TW" sz="2800" smtClean="0"/>
              <a:t>The following table shows dispatch table for </a:t>
            </a:r>
            <a:r>
              <a:rPr lang="en-US" altLang="zh-TW" sz="2800" b="1" smtClean="0">
                <a:solidFill>
                  <a:srgbClr val="FF0000"/>
                </a:solidFill>
              </a:rPr>
              <a:t>time-sharing</a:t>
            </a:r>
            <a:r>
              <a:rPr lang="en-US" altLang="zh-TW" sz="2800" smtClean="0"/>
              <a:t> and </a:t>
            </a:r>
            <a:r>
              <a:rPr lang="en-US" altLang="zh-TW" sz="2800" b="1" smtClean="0">
                <a:solidFill>
                  <a:srgbClr val="FF0000"/>
                </a:solidFill>
              </a:rPr>
              <a:t>interactive</a:t>
            </a:r>
            <a:r>
              <a:rPr lang="en-US" altLang="zh-TW" sz="2800" smtClean="0"/>
              <a:t> threads.</a:t>
            </a:r>
          </a:p>
          <a:p>
            <a:r>
              <a:rPr lang="en-US" altLang="zh-TW" sz="2800" smtClean="0"/>
              <a:t>These two scheduling classes include 60 priority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Solaris Dispatch Table 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9752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文字方塊 3"/>
          <p:cNvSpPr txBox="1">
            <a:spLocks noChangeArrowheads="1"/>
          </p:cNvSpPr>
          <p:nvPr/>
        </p:nvSpPr>
        <p:spPr bwMode="auto">
          <a:xfrm>
            <a:off x="685800" y="5638800"/>
            <a:ext cx="828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 b="1"/>
              <a:t>Solaris dispatch table for time-sharing and interactive threads</a:t>
            </a:r>
            <a:endParaRPr lang="zh-TW" altLang="en-US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r>
              <a:rPr lang="en-US" altLang="zh-TW" sz="4000" smtClean="0"/>
              <a:t>Solaris scheduling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1225"/>
            <a:ext cx="8159750" cy="3508375"/>
          </a:xfrm>
        </p:spPr>
        <p:txBody>
          <a:bodyPr/>
          <a:lstStyle/>
          <a:p>
            <a:r>
              <a:rPr lang="en-US" altLang="zh-TW" sz="2400" b="1" smtClean="0">
                <a:solidFill>
                  <a:srgbClr val="FF0000"/>
                </a:solidFill>
              </a:rPr>
              <a:t>Priority</a:t>
            </a:r>
            <a:r>
              <a:rPr lang="en-US" altLang="zh-TW" sz="2400" smtClean="0"/>
              <a:t>: The class-dependent priority for the time-sharing and interactive classes. A</a:t>
            </a:r>
            <a:r>
              <a:rPr lang="zh-TW" altLang="en-US" sz="2400" smtClean="0"/>
              <a:t> </a:t>
            </a:r>
            <a:r>
              <a:rPr lang="en-US" altLang="zh-TW" sz="2400" smtClean="0"/>
              <a:t>higher number indicates a higher priority.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Time quantum</a:t>
            </a:r>
            <a:r>
              <a:rPr lang="en-US" altLang="zh-TW" sz="2400" smtClean="0"/>
              <a:t>: The time quantum for the associated priority. 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Time quantum expired</a:t>
            </a:r>
            <a:r>
              <a:rPr lang="en-US" altLang="zh-TW" sz="2400" smtClean="0"/>
              <a:t>: The </a:t>
            </a:r>
            <a:r>
              <a:rPr lang="en-US" altLang="zh-TW" sz="2400" smtClean="0">
                <a:solidFill>
                  <a:srgbClr val="0070C0"/>
                </a:solidFill>
              </a:rPr>
              <a:t>new priority </a:t>
            </a:r>
            <a:r>
              <a:rPr lang="en-US" altLang="zh-TW" sz="2400" smtClean="0"/>
              <a:t>of a thread that has used its entire quantum without blocking. Such threads are considered CPU-intensive and have their priorities lowered.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Return from sleep. </a:t>
            </a:r>
            <a:r>
              <a:rPr lang="en-US" altLang="zh-TW" sz="2400" smtClean="0"/>
              <a:t>The priority of a thread that is returning from sleeping (such as waiting for I/O). When I/O is available for a waiting thread, its priority is boosted between 50-59 – good response time for interactive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Solaris Scheduling</a:t>
            </a:r>
          </a:p>
        </p:txBody>
      </p:sp>
      <p:pic>
        <p:nvPicPr>
          <p:cNvPr id="4710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241425"/>
            <a:ext cx="3321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/>
              <a:t>Windows XP Scheduling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39825"/>
            <a:ext cx="8229600" cy="3508375"/>
          </a:xfrm>
        </p:spPr>
        <p:txBody>
          <a:bodyPr/>
          <a:lstStyle/>
          <a:p>
            <a:r>
              <a:rPr lang="en-US" altLang="zh-TW" sz="2800" smtClean="0"/>
              <a:t>Windows XP schedules threads using </a:t>
            </a:r>
            <a:r>
              <a:rPr lang="en-US" altLang="zh-TW" sz="2800" b="1" smtClean="0">
                <a:solidFill>
                  <a:srgbClr val="FF0000"/>
                </a:solidFill>
              </a:rPr>
              <a:t>a priority-based, preemptive</a:t>
            </a:r>
            <a:r>
              <a:rPr lang="en-US" altLang="zh-TW" sz="2800" smtClean="0"/>
              <a:t> scheduling algorithm.</a:t>
            </a:r>
          </a:p>
          <a:p>
            <a:r>
              <a:rPr lang="en-US" altLang="zh-TW" sz="2800" smtClean="0"/>
              <a:t>Ensures the highest-priority thread will always run.</a:t>
            </a:r>
          </a:p>
          <a:p>
            <a:r>
              <a:rPr lang="en-US" altLang="zh-TW" sz="2800" b="1" smtClean="0">
                <a:solidFill>
                  <a:srgbClr val="FF0000"/>
                </a:solidFill>
              </a:rPr>
              <a:t>Dispatcher:</a:t>
            </a:r>
            <a:r>
              <a:rPr lang="en-US" altLang="zh-TW" sz="2800" smtClean="0"/>
              <a:t> The portion of the Windows XP kernel that handles scheduling.</a:t>
            </a:r>
          </a:p>
          <a:p>
            <a:r>
              <a:rPr lang="en-US" altLang="zh-TW" sz="2800" smtClean="0"/>
              <a:t>A thread selected to run will run until it is preempted by a higher-priority thread, until it terminates, until its time quantum ends, or until it calls a blocking system call.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/>
              <a:t>Windows XP Scheduling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3508375"/>
          </a:xfrm>
        </p:spPr>
        <p:txBody>
          <a:bodyPr/>
          <a:lstStyle/>
          <a:p>
            <a:r>
              <a:rPr lang="en-US" altLang="zh-TW" sz="3200" smtClean="0"/>
              <a:t>32-level priority scheme. </a:t>
            </a:r>
          </a:p>
          <a:p>
            <a:r>
              <a:rPr lang="en-US" altLang="zh-TW" sz="3200" smtClean="0"/>
              <a:t>Divided into two classes</a:t>
            </a:r>
          </a:p>
          <a:p>
            <a:pPr lvl="1"/>
            <a:r>
              <a:rPr lang="en-US" altLang="zh-TW" sz="2800" b="1" smtClean="0">
                <a:solidFill>
                  <a:srgbClr val="FF0000"/>
                </a:solidFill>
              </a:rPr>
              <a:t>Variable class</a:t>
            </a:r>
            <a:r>
              <a:rPr lang="en-US" altLang="zh-TW" sz="2800" smtClean="0"/>
              <a:t>: threads with priorities 1-15</a:t>
            </a:r>
          </a:p>
          <a:p>
            <a:pPr lvl="1"/>
            <a:r>
              <a:rPr lang="en-US" altLang="zh-TW" sz="2800" b="1" smtClean="0">
                <a:solidFill>
                  <a:srgbClr val="FF0000"/>
                </a:solidFill>
              </a:rPr>
              <a:t>Real-time class</a:t>
            </a:r>
            <a:r>
              <a:rPr lang="en-US" altLang="zh-TW" sz="2800" smtClean="0"/>
              <a:t>, 16-31</a:t>
            </a:r>
          </a:p>
          <a:p>
            <a:pPr lvl="1"/>
            <a:r>
              <a:rPr lang="en-US" altLang="zh-TW" sz="2800" smtClean="0"/>
              <a:t>Priority 0 for memory management thread</a:t>
            </a:r>
          </a:p>
          <a:p>
            <a:pPr lvl="1"/>
            <a:r>
              <a:rPr lang="en-US" altLang="zh-TW" sz="2800" smtClean="0"/>
              <a:t>Idle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/>
              <a:t>Windows XP Scheduling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3625"/>
            <a:ext cx="8686800" cy="3508375"/>
          </a:xfrm>
        </p:spPr>
        <p:txBody>
          <a:bodyPr/>
          <a:lstStyle/>
          <a:p>
            <a:r>
              <a:rPr lang="en-US" altLang="zh-TW" sz="2400" smtClean="0"/>
              <a:t>The Win32 API identifies several priority classes to which a process can belong: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REALTIME_PRIORITY_CLASS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HIGH_PRIORITY_CLASS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ABOVE_NORMAL_PRIORITY_CLASS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NORMAL_PRIORITY_CLASS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BELOW_NORMAL_PRIORITY_CLASS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IDLE_PRIORITY_CLASS</a:t>
            </a:r>
          </a:p>
          <a:p>
            <a:r>
              <a:rPr lang="en-US" altLang="zh-TW" sz="2400" smtClean="0"/>
              <a:t>Priorities in all classes except the REALTIME_PRIORITY_CLASS are variable, the priority of a thread belonging to one of these classes can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/>
              <a:t>Windows XP Scheduling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2225"/>
            <a:ext cx="8153400" cy="3508375"/>
          </a:xfrm>
        </p:spPr>
        <p:txBody>
          <a:bodyPr/>
          <a:lstStyle/>
          <a:p>
            <a:r>
              <a:rPr lang="en-US" altLang="zh-TW" sz="2800" smtClean="0"/>
              <a:t>A thread within a given priority classes also has a relative priority :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TIME_CRITICAL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HIGHEST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ABOVE_NORMAL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NORMAL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BELOW_NORMAL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LOWEST</a:t>
            </a:r>
          </a:p>
          <a:p>
            <a:pPr lvl="1"/>
            <a:r>
              <a:rPr lang="en-US" altLang="zh-TW" sz="2400" b="1" smtClean="0">
                <a:solidFill>
                  <a:srgbClr val="FF0000"/>
                </a:solidFill>
              </a:rPr>
              <a:t>IDLE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Windows XP Priorities</a:t>
            </a:r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01813"/>
            <a:ext cx="73882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Histogram of CPU-burst Times</a:t>
            </a:r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72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/>
              <a:t>Windows XP Scheduling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3508375"/>
          </a:xfrm>
        </p:spPr>
        <p:txBody>
          <a:bodyPr/>
          <a:lstStyle/>
          <a:p>
            <a:r>
              <a:rPr lang="en-US" altLang="zh-TW" sz="2400" smtClean="0"/>
              <a:t>Each thread has a </a:t>
            </a:r>
            <a:r>
              <a:rPr lang="en-US" altLang="zh-TW" sz="2400" b="1" smtClean="0">
                <a:solidFill>
                  <a:srgbClr val="FF0000"/>
                </a:solidFill>
              </a:rPr>
              <a:t>base priority </a:t>
            </a:r>
            <a:r>
              <a:rPr lang="en-US" altLang="zh-TW" sz="2400" smtClean="0"/>
              <a:t>representing a value in the priority range for the class the thread belongs to. </a:t>
            </a:r>
          </a:p>
          <a:p>
            <a:r>
              <a:rPr lang="en-US" altLang="zh-TW" sz="2400" smtClean="0"/>
              <a:t>The base priority is the value of the NORMAL relative priority for that class. </a:t>
            </a:r>
          </a:p>
          <a:p>
            <a:r>
              <a:rPr lang="en-US" altLang="zh-TW" sz="2400" smtClean="0"/>
              <a:t>The base priorities:</a:t>
            </a:r>
          </a:p>
          <a:p>
            <a:pPr lvl="1"/>
            <a:r>
              <a:rPr lang="en-US" altLang="zh-TW" sz="2400" smtClean="0"/>
              <a:t>REALTIME_PRIORITY_CLASS -- </a:t>
            </a:r>
            <a:r>
              <a:rPr lang="en-US" altLang="zh-TW" sz="2400" b="1" smtClean="0">
                <a:solidFill>
                  <a:srgbClr val="FF0000"/>
                </a:solidFill>
              </a:rPr>
              <a:t>24</a:t>
            </a:r>
          </a:p>
          <a:p>
            <a:pPr lvl="1"/>
            <a:r>
              <a:rPr lang="en-US" altLang="zh-TW" sz="2400" smtClean="0"/>
              <a:t>HIGH_PRIORITY_CLASS -- </a:t>
            </a:r>
            <a:r>
              <a:rPr lang="en-US" altLang="zh-TW" sz="2400" b="1" smtClean="0">
                <a:solidFill>
                  <a:srgbClr val="FF0000"/>
                </a:solidFill>
              </a:rPr>
              <a:t>13</a:t>
            </a:r>
          </a:p>
          <a:p>
            <a:pPr lvl="1"/>
            <a:r>
              <a:rPr lang="en-US" altLang="zh-TW" sz="2400" smtClean="0"/>
              <a:t>ABOVE_NORMAL_PRIORITY_CLASS -- </a:t>
            </a:r>
            <a:r>
              <a:rPr lang="en-US" altLang="zh-TW" sz="2400" b="1" smtClean="0">
                <a:solidFill>
                  <a:srgbClr val="FF0000"/>
                </a:solidFill>
              </a:rPr>
              <a:t>10</a:t>
            </a:r>
          </a:p>
          <a:p>
            <a:pPr lvl="1"/>
            <a:r>
              <a:rPr lang="en-US" altLang="zh-TW" sz="2400" smtClean="0"/>
              <a:t>NORMAL_PRIORITY_CLASS -- </a:t>
            </a:r>
            <a:r>
              <a:rPr lang="en-US" altLang="zh-TW" sz="2400" b="1" smtClean="0">
                <a:solidFill>
                  <a:srgbClr val="FF0000"/>
                </a:solidFill>
              </a:rPr>
              <a:t>8</a:t>
            </a:r>
          </a:p>
          <a:p>
            <a:pPr lvl="1"/>
            <a:r>
              <a:rPr lang="en-US" altLang="zh-TW" sz="2400" smtClean="0"/>
              <a:t>BELOW_NORMAL_PRIORITY_CLASS -- </a:t>
            </a:r>
            <a:r>
              <a:rPr lang="en-US" altLang="zh-TW" sz="2400" b="1" smtClean="0">
                <a:solidFill>
                  <a:srgbClr val="FF0000"/>
                </a:solidFill>
              </a:rPr>
              <a:t>6</a:t>
            </a:r>
          </a:p>
          <a:p>
            <a:pPr lvl="1"/>
            <a:r>
              <a:rPr lang="en-US" altLang="zh-TW" sz="2400" smtClean="0"/>
              <a:t>IDLE_PRIORITY_CLASS -- </a:t>
            </a:r>
            <a:r>
              <a:rPr lang="en-US" altLang="zh-TW" sz="2400" b="1" smtClean="0">
                <a:solidFill>
                  <a:srgbClr val="FF0000"/>
                </a:solidFill>
              </a:rPr>
              <a:t>4</a:t>
            </a:r>
          </a:p>
          <a:p>
            <a:pPr lvl="1"/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Linux Scheduling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48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Constant order </a:t>
            </a:r>
            <a:r>
              <a:rPr lang="en-US" altLang="zh-TW" sz="2800" i="1" smtClean="0"/>
              <a:t>O</a:t>
            </a:r>
            <a:r>
              <a:rPr lang="en-US" altLang="zh-TW" sz="2800" smtClean="0"/>
              <a:t>(1) scheduling time regardless of the number of tasks on the system.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The Linux scheduler is a </a:t>
            </a:r>
            <a:r>
              <a:rPr lang="en-US" altLang="zh-TW" sz="2800" b="1" smtClean="0">
                <a:solidFill>
                  <a:srgbClr val="FF0000"/>
                </a:solidFill>
              </a:rPr>
              <a:t>preemptive, priority-based</a:t>
            </a:r>
            <a:r>
              <a:rPr lang="en-US" altLang="zh-TW" sz="2800" smtClean="0"/>
              <a:t> algorithm with two separate priority ranges: a </a:t>
            </a:r>
            <a:r>
              <a:rPr lang="en-US" altLang="zh-TW" sz="2800" b="1" smtClean="0">
                <a:solidFill>
                  <a:srgbClr val="FF0000"/>
                </a:solidFill>
              </a:rPr>
              <a:t>real-time</a:t>
            </a:r>
            <a:r>
              <a:rPr lang="en-US" altLang="zh-TW" sz="2800" smtClean="0"/>
              <a:t> range</a:t>
            </a:r>
            <a:r>
              <a:rPr lang="en-US" altLang="zh-TW" sz="2800" b="1" smtClean="0"/>
              <a:t> </a:t>
            </a:r>
            <a:r>
              <a:rPr lang="en-US" altLang="zh-TW" sz="2800" smtClean="0"/>
              <a:t>from 0 to 99 and a </a:t>
            </a:r>
            <a:r>
              <a:rPr lang="en-US" altLang="zh-TW" sz="2800" b="1" smtClean="0">
                <a:solidFill>
                  <a:srgbClr val="FF0000"/>
                </a:solidFill>
              </a:rPr>
              <a:t>nice</a:t>
            </a:r>
            <a:r>
              <a:rPr lang="en-US" altLang="zh-TW" sz="2800" b="1" smtClean="0"/>
              <a:t> </a:t>
            </a:r>
            <a:r>
              <a:rPr lang="en-US" altLang="zh-TW" sz="2800" smtClean="0"/>
              <a:t>value from 100 to 140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These two ranges map into a global priority scheme wherein numerically lower values indicate higher priorities. (figure 5.15)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Unlike Solaris and Windows XP, Linux assigns higher-priority tasks </a:t>
            </a:r>
            <a:r>
              <a:rPr lang="en-US" altLang="zh-TW" sz="2800" b="1" smtClean="0">
                <a:solidFill>
                  <a:srgbClr val="FF0000"/>
                </a:solidFill>
              </a:rPr>
              <a:t>longer</a:t>
            </a:r>
            <a:r>
              <a:rPr lang="en-US" altLang="zh-TW" sz="2800" smtClean="0"/>
              <a:t> time quanta.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-28575"/>
            <a:ext cx="8791575" cy="754063"/>
          </a:xfrm>
        </p:spPr>
        <p:txBody>
          <a:bodyPr/>
          <a:lstStyle/>
          <a:p>
            <a:pPr eaLnBrk="1" hangingPunct="1"/>
            <a:r>
              <a:rPr lang="en-US" altLang="zh-TW" smtClean="0"/>
              <a:t>Priorities and Time-slice length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379538"/>
            <a:ext cx="743743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List of Tasks Indexed According to Priorities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72318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Algorithm Evaluation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643438"/>
          </a:xfrm>
        </p:spPr>
        <p:txBody>
          <a:bodyPr/>
          <a:lstStyle/>
          <a:p>
            <a:r>
              <a:rPr lang="en-US" altLang="zh-TW" sz="2800" smtClean="0"/>
              <a:t>Criteria</a:t>
            </a:r>
          </a:p>
          <a:p>
            <a:pPr lvl="1"/>
            <a:r>
              <a:rPr lang="en-US" altLang="zh-TW" sz="2400" smtClean="0"/>
              <a:t>Maximizing CPU utilization under the constraint that the maximum response time is 1 second</a:t>
            </a:r>
          </a:p>
          <a:p>
            <a:pPr lvl="1"/>
            <a:r>
              <a:rPr lang="en-US" altLang="zh-TW" sz="2400" smtClean="0"/>
              <a:t>Maximizing throughput such that turnaround time (on average) linearly proportional to total execution time</a:t>
            </a:r>
          </a:p>
          <a:p>
            <a:r>
              <a:rPr lang="en-US" altLang="zh-TW" sz="2800" b="1" smtClean="0"/>
              <a:t>Deterministic modeling</a:t>
            </a:r>
            <a:endParaRPr lang="en-US" altLang="zh-TW" sz="2800" smtClean="0"/>
          </a:p>
          <a:p>
            <a:r>
              <a:rPr lang="en-US" altLang="zh-TW" sz="2800" b="1" smtClean="0"/>
              <a:t>Queueing models</a:t>
            </a:r>
          </a:p>
          <a:p>
            <a:r>
              <a:rPr lang="en-US" altLang="zh-TW" sz="2800" b="1" smtClean="0"/>
              <a:t>Simulations</a:t>
            </a:r>
          </a:p>
          <a:p>
            <a:r>
              <a:rPr lang="en-US" altLang="zh-TW" sz="2800" b="1" smtClean="0"/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Algorithm Evaluation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643438"/>
          </a:xfrm>
        </p:spPr>
        <p:txBody>
          <a:bodyPr/>
          <a:lstStyle/>
          <a:p>
            <a:r>
              <a:rPr lang="en-US" altLang="zh-TW" sz="2800" smtClean="0"/>
              <a:t>One major class of evaluation methods is </a:t>
            </a:r>
            <a:r>
              <a:rPr lang="en-US" altLang="zh-TW" sz="2800" b="1" smtClean="0">
                <a:solidFill>
                  <a:srgbClr val="FF0000"/>
                </a:solidFill>
              </a:rPr>
              <a:t>analytic evaluation</a:t>
            </a:r>
            <a:r>
              <a:rPr lang="en-US" altLang="zh-TW" sz="2800" smtClean="0"/>
              <a:t>.</a:t>
            </a:r>
          </a:p>
          <a:p>
            <a:r>
              <a:rPr lang="en-US" altLang="zh-TW" sz="2800" smtClean="0"/>
              <a:t>Analytic evaluation uses the given algorithm and the system workload to produce a formula or number that evaluates the performance of the algorithm for that workload.</a:t>
            </a:r>
          </a:p>
          <a:p>
            <a:r>
              <a:rPr lang="en-US" altLang="zh-TW" sz="2800" b="1" smtClean="0">
                <a:solidFill>
                  <a:srgbClr val="FF0000"/>
                </a:solidFill>
              </a:rPr>
              <a:t>Deterministic modeling </a:t>
            </a:r>
            <a:r>
              <a:rPr lang="en-US" altLang="zh-TW" sz="2800" smtClean="0"/>
              <a:t>is one type of analytic evaluation – takes a particular predetermined workload and defines the performance of each algorithm for that workload</a:t>
            </a:r>
          </a:p>
          <a:p>
            <a:r>
              <a:rPr lang="en-US" altLang="zh-TW" sz="2800" smtClean="0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</a:rPr>
              <a:t>Deterministic modeling</a:t>
            </a:r>
            <a:endParaRPr lang="en-US" altLang="zh-TW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24000" y="1397000"/>
          <a:ext cx="6096000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Process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Burst Time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P1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P2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29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P3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P4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P5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9418" name="文字方塊 6"/>
          <p:cNvSpPr txBox="1">
            <a:spLocks noChangeArrowheads="1"/>
          </p:cNvSpPr>
          <p:nvPr/>
        </p:nvSpPr>
        <p:spPr bwMode="auto">
          <a:xfrm>
            <a:off x="1524000" y="3886200"/>
            <a:ext cx="6651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 sz="2800"/>
              <a:t>Minimum average waiting time ?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200"/>
              <a:t> FCFS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200"/>
              <a:t> SJF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200"/>
              <a:t> RR (</a:t>
            </a:r>
            <a:r>
              <a:rPr lang="en-US" altLang="zh-TW" sz="2800"/>
              <a:t>quantum = 10 milliseconds</a:t>
            </a:r>
            <a:r>
              <a:rPr lang="en-US" altLang="zh-TW" sz="3200"/>
              <a:t>)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</a:rPr>
              <a:t>Deterministic modeling</a:t>
            </a:r>
            <a:endParaRPr lang="en-US" altLang="zh-TW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290638"/>
            <a:ext cx="73437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51175"/>
            <a:ext cx="76485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42131" r="1271" b="42615"/>
          <a:stretch>
            <a:fillRect/>
          </a:stretch>
        </p:blipFill>
        <p:spPr bwMode="auto">
          <a:xfrm>
            <a:off x="914400" y="4987925"/>
            <a:ext cx="75152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文字方塊 5"/>
          <p:cNvSpPr txBox="1">
            <a:spLocks noChangeArrowheads="1"/>
          </p:cNvSpPr>
          <p:nvPr/>
        </p:nvSpPr>
        <p:spPr bwMode="auto">
          <a:xfrm>
            <a:off x="2286000" y="2362200"/>
            <a:ext cx="466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 b="1"/>
              <a:t>AWT</a:t>
            </a:r>
            <a:r>
              <a:rPr lang="zh-TW" altLang="en-US" b="1"/>
              <a:t> </a:t>
            </a:r>
            <a:r>
              <a:rPr lang="en-US" altLang="zh-TW" b="1"/>
              <a:t>=</a:t>
            </a:r>
            <a:r>
              <a:rPr lang="zh-TW" altLang="en-US" b="1"/>
              <a:t> </a:t>
            </a:r>
            <a:r>
              <a:rPr lang="en-US" altLang="zh-TW" b="1"/>
              <a:t>(0+10+39+42+49)/5 = 28</a:t>
            </a:r>
            <a:endParaRPr lang="zh-TW" altLang="en-US" b="1"/>
          </a:p>
        </p:txBody>
      </p:sp>
      <p:sp>
        <p:nvSpPr>
          <p:cNvPr id="60423" name="文字方塊 6"/>
          <p:cNvSpPr txBox="1">
            <a:spLocks noChangeArrowheads="1"/>
          </p:cNvSpPr>
          <p:nvPr/>
        </p:nvSpPr>
        <p:spPr bwMode="auto">
          <a:xfrm>
            <a:off x="2133600" y="427831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 b="1"/>
              <a:t>AWT</a:t>
            </a:r>
            <a:r>
              <a:rPr lang="zh-TW" altLang="en-US" b="1"/>
              <a:t> </a:t>
            </a:r>
            <a:r>
              <a:rPr lang="en-US" altLang="zh-TW" b="1"/>
              <a:t>=</a:t>
            </a:r>
            <a:r>
              <a:rPr lang="zh-TW" altLang="en-US" b="1"/>
              <a:t> </a:t>
            </a:r>
            <a:r>
              <a:rPr lang="en-US" altLang="zh-TW" b="1"/>
              <a:t>(10+32+0+3+20)/5 = 13</a:t>
            </a:r>
            <a:endParaRPr lang="zh-TW" altLang="en-US" b="1"/>
          </a:p>
        </p:txBody>
      </p:sp>
      <p:sp>
        <p:nvSpPr>
          <p:cNvPr id="60424" name="文字方塊 7"/>
          <p:cNvSpPr txBox="1">
            <a:spLocks noChangeArrowheads="1"/>
          </p:cNvSpPr>
          <p:nvPr/>
        </p:nvSpPr>
        <p:spPr bwMode="auto">
          <a:xfrm>
            <a:off x="2124075" y="5867400"/>
            <a:ext cx="466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 b="1"/>
              <a:t>AWT</a:t>
            </a:r>
            <a:r>
              <a:rPr lang="zh-TW" altLang="en-US" b="1"/>
              <a:t> </a:t>
            </a:r>
            <a:r>
              <a:rPr lang="en-US" altLang="zh-TW" b="1"/>
              <a:t>=</a:t>
            </a:r>
            <a:r>
              <a:rPr lang="zh-TW" altLang="en-US" b="1"/>
              <a:t> </a:t>
            </a:r>
            <a:r>
              <a:rPr lang="en-US" altLang="zh-TW" b="1"/>
              <a:t>(0+32+20+23+40)/5 = 23</a:t>
            </a:r>
            <a:endParaRPr lang="zh-TW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rgbClr val="FF0000"/>
                </a:solidFill>
              </a:rPr>
              <a:t>Queueing models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643438"/>
          </a:xfrm>
        </p:spPr>
        <p:txBody>
          <a:bodyPr/>
          <a:lstStyle/>
          <a:p>
            <a:r>
              <a:rPr lang="en-US" altLang="zh-TW" sz="2800" smtClean="0"/>
              <a:t>On many system, the processes that are run vary from day to day, so there is no static set of processes to use for deterministic modeling.</a:t>
            </a:r>
          </a:p>
          <a:p>
            <a:r>
              <a:rPr lang="en-US" altLang="zh-TW" sz="2800" smtClean="0"/>
              <a:t>What can be determined is the </a:t>
            </a:r>
            <a:r>
              <a:rPr lang="en-US" altLang="zh-TW" sz="2800" b="1" smtClean="0">
                <a:solidFill>
                  <a:srgbClr val="FF0000"/>
                </a:solidFill>
              </a:rPr>
              <a:t>distribution</a:t>
            </a:r>
            <a:r>
              <a:rPr lang="en-US" altLang="zh-TW" sz="2800" smtClean="0"/>
              <a:t> of CPU and I/O bursts.</a:t>
            </a:r>
          </a:p>
          <a:p>
            <a:r>
              <a:rPr lang="en-US" altLang="zh-TW" sz="2800" smtClean="0"/>
              <a:t>These distributions can be measured and then approximated or simply estimated – </a:t>
            </a:r>
            <a:r>
              <a:rPr lang="en-US" altLang="zh-TW" sz="2800" b="1" smtClean="0">
                <a:solidFill>
                  <a:srgbClr val="FF0000"/>
                </a:solidFill>
              </a:rPr>
              <a:t>a mathematical formula</a:t>
            </a:r>
            <a:r>
              <a:rPr lang="en-US" altLang="zh-TW" sz="2800" smtClean="0"/>
              <a:t> describing the probability of a particular CPU burst.</a:t>
            </a:r>
          </a:p>
          <a:p>
            <a:r>
              <a:rPr lang="en-US" altLang="zh-TW" sz="2800" smtClean="0"/>
              <a:t>Commonly, this distribution </a:t>
            </a:r>
            <a:r>
              <a:rPr lang="en-US" altLang="zh-TW" sz="2800" b="1" smtClean="0">
                <a:solidFill>
                  <a:srgbClr val="FF0000"/>
                </a:solidFill>
              </a:rPr>
              <a:t>is exponential </a:t>
            </a:r>
            <a:r>
              <a:rPr lang="en-US" altLang="zh-TW" sz="2800" smtClean="0"/>
              <a:t>and is described by its </a:t>
            </a:r>
            <a:r>
              <a:rPr lang="en-US" altLang="zh-TW" sz="2800" b="1" smtClean="0">
                <a:solidFill>
                  <a:srgbClr val="FF0000"/>
                </a:solidFill>
              </a:rPr>
              <a:t>mean</a:t>
            </a:r>
            <a:r>
              <a:rPr lang="en-US" altLang="zh-TW" sz="28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rgbClr val="FF0000"/>
                </a:solidFill>
              </a:rPr>
              <a:t>Queueing models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4643438"/>
          </a:xfrm>
        </p:spPr>
        <p:txBody>
          <a:bodyPr/>
          <a:lstStyle/>
          <a:p>
            <a:r>
              <a:rPr lang="en-US" altLang="zh-TW" sz="2800" smtClean="0"/>
              <a:t>Similarly, we can describe the distribution of times when processes arrive in the system (</a:t>
            </a:r>
            <a:r>
              <a:rPr lang="en-US" altLang="zh-TW" sz="2800" b="1" smtClean="0">
                <a:solidFill>
                  <a:srgbClr val="FF0000"/>
                </a:solidFill>
              </a:rPr>
              <a:t>the arrival-time distribution</a:t>
            </a:r>
            <a:r>
              <a:rPr lang="en-US" altLang="zh-TW" sz="2800" smtClean="0"/>
              <a:t>). </a:t>
            </a:r>
          </a:p>
          <a:p>
            <a:r>
              <a:rPr lang="en-US" altLang="zh-TW" sz="2800" smtClean="0"/>
              <a:t>Based on these two distributions, it is possible to compute the average throughput, utilization, waiting time, and so on for most algorithms.</a:t>
            </a:r>
          </a:p>
          <a:p>
            <a:r>
              <a:rPr lang="en-US" altLang="zh-TW" sz="2800" b="1" smtClean="0">
                <a:solidFill>
                  <a:srgbClr val="FF0000"/>
                </a:solidFill>
              </a:rPr>
              <a:t>Queueing-network analysis</a:t>
            </a:r>
            <a:r>
              <a:rPr lang="en-US" altLang="zh-TW" sz="2800" smtClean="0"/>
              <a:t>: the computer system is described as a network of servers. Each server has a queue of waiting processes</a:t>
            </a:r>
          </a:p>
          <a:p>
            <a:pPr lvl="1"/>
            <a:r>
              <a:rPr lang="en-US" altLang="zh-TW" sz="2800" smtClean="0"/>
              <a:t>CPU – ready queue</a:t>
            </a:r>
          </a:p>
          <a:p>
            <a:pPr lvl="1"/>
            <a:r>
              <a:rPr lang="en-US" altLang="zh-TW" sz="2800" smtClean="0"/>
              <a:t>I/O system --- device queues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76238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Alternating Sequence of CPU And I/O Bursts</a:t>
            </a: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236663"/>
            <a:ext cx="274478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rgbClr val="FF0000"/>
                </a:solidFill>
              </a:rPr>
              <a:t>Queueing models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4643438"/>
          </a:xfrm>
        </p:spPr>
        <p:txBody>
          <a:bodyPr/>
          <a:lstStyle/>
          <a:p>
            <a:r>
              <a:rPr lang="en-US" altLang="zh-TW" sz="2400" smtClean="0"/>
              <a:t>Knowing arrive rates and service rates, we can compute utilization, average queue length, average wait time, etc. </a:t>
            </a:r>
          </a:p>
          <a:p>
            <a:r>
              <a:rPr lang="en-US" altLang="zh-TW" sz="2400" smtClean="0"/>
              <a:t>Let </a:t>
            </a:r>
            <a:r>
              <a:rPr lang="en-US" altLang="zh-TW" sz="2400" b="1" i="1" smtClean="0">
                <a:solidFill>
                  <a:srgbClr val="FF0000"/>
                </a:solidFill>
              </a:rPr>
              <a:t>n</a:t>
            </a:r>
            <a:r>
              <a:rPr lang="en-US" altLang="zh-TW" sz="2400" smtClean="0"/>
              <a:t> be the average queue length (excluding the process being serviced)</a:t>
            </a:r>
          </a:p>
          <a:p>
            <a:r>
              <a:rPr lang="en-US" altLang="zh-TW" sz="2400" smtClean="0"/>
              <a:t>Let </a:t>
            </a:r>
            <a:r>
              <a:rPr lang="en-US" altLang="zh-TW" sz="2400" b="1" i="1" smtClean="0">
                <a:solidFill>
                  <a:srgbClr val="FF0000"/>
                </a:solidFill>
              </a:rPr>
              <a:t>W</a:t>
            </a:r>
            <a:r>
              <a:rPr lang="en-US" altLang="zh-TW" sz="2400" smtClean="0"/>
              <a:t> be the average waiting time in the queue</a:t>
            </a:r>
          </a:p>
          <a:p>
            <a:r>
              <a:rPr lang="en-US" altLang="zh-TW" sz="2400" smtClean="0"/>
              <a:t>Let </a:t>
            </a:r>
            <a:r>
              <a:rPr lang="el-GR" altLang="zh-TW" sz="2400" b="1" i="1" smtClean="0">
                <a:solidFill>
                  <a:srgbClr val="FF0000"/>
                </a:solidFill>
              </a:rPr>
              <a:t>λ</a:t>
            </a:r>
            <a:r>
              <a:rPr lang="en-US" altLang="zh-TW" sz="2400" smtClean="0"/>
              <a:t> be the average arrival rate for new processes in the queue (such as 3 processes per second)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Little’s formula:    </a:t>
            </a:r>
            <a:r>
              <a:rPr lang="en-US" altLang="zh-TW" sz="2400" b="1" i="1" smtClean="0">
                <a:solidFill>
                  <a:srgbClr val="FF0000"/>
                </a:solidFill>
              </a:rPr>
              <a:t>n</a:t>
            </a:r>
            <a:r>
              <a:rPr lang="en-US" altLang="zh-TW" sz="2400" smtClean="0"/>
              <a:t> = </a:t>
            </a:r>
            <a:r>
              <a:rPr lang="el-GR" altLang="zh-TW" sz="2400" b="1" i="1" smtClean="0">
                <a:solidFill>
                  <a:srgbClr val="FF0000"/>
                </a:solidFill>
              </a:rPr>
              <a:t>λ</a:t>
            </a:r>
            <a:r>
              <a:rPr lang="en-US" altLang="zh-TW" sz="2400" b="1" i="1" smtClean="0">
                <a:solidFill>
                  <a:srgbClr val="FF0000"/>
                </a:solidFill>
              </a:rPr>
              <a:t> </a:t>
            </a:r>
            <a:r>
              <a:rPr lang="en-US" altLang="zh-TW" sz="2400" smtClean="0"/>
              <a:t>x</a:t>
            </a:r>
            <a:r>
              <a:rPr lang="en-US" altLang="zh-TW" sz="2400" b="1" i="1" smtClean="0">
                <a:solidFill>
                  <a:srgbClr val="FF0000"/>
                </a:solidFill>
              </a:rPr>
              <a:t> W</a:t>
            </a:r>
          </a:p>
          <a:p>
            <a:r>
              <a:rPr lang="en-US" altLang="zh-TW" sz="2400" smtClean="0"/>
              <a:t>We expect that during the time W that a process waits, </a:t>
            </a:r>
            <a:r>
              <a:rPr lang="el-GR" altLang="zh-TW" sz="2400" b="1" i="1" smtClean="0">
                <a:solidFill>
                  <a:srgbClr val="FF0000"/>
                </a:solidFill>
              </a:rPr>
              <a:t>λ</a:t>
            </a:r>
            <a:r>
              <a:rPr lang="en-US" altLang="zh-TW" sz="2400" b="1" i="1" smtClean="0">
                <a:solidFill>
                  <a:srgbClr val="FF0000"/>
                </a:solidFill>
              </a:rPr>
              <a:t> </a:t>
            </a:r>
            <a:r>
              <a:rPr lang="en-US" altLang="zh-TW" sz="2400" smtClean="0"/>
              <a:t>x</a:t>
            </a:r>
            <a:r>
              <a:rPr lang="en-US" altLang="zh-TW" sz="2400" b="1" i="1" smtClean="0">
                <a:solidFill>
                  <a:srgbClr val="FF0000"/>
                </a:solidFill>
              </a:rPr>
              <a:t> W </a:t>
            </a:r>
            <a:r>
              <a:rPr lang="en-US" altLang="zh-TW" sz="2400" smtClean="0"/>
              <a:t> new processes will arrive in the queue. If the system is in a steady state, then the number of processes leaving the queue must be equal to the number of processes that arrive.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rgbClr val="FF0000"/>
                </a:solidFill>
              </a:rPr>
              <a:t>Queueing models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3963"/>
            <a:ext cx="8534400" cy="4643437"/>
          </a:xfrm>
        </p:spPr>
        <p:txBody>
          <a:bodyPr/>
          <a:lstStyle/>
          <a:p>
            <a:r>
              <a:rPr lang="en-US" altLang="zh-TW" sz="2400" smtClean="0"/>
              <a:t>Little’s formula can be used to compute one of three variables if we know the other two.</a:t>
            </a:r>
          </a:p>
          <a:p>
            <a:r>
              <a:rPr lang="en-US" altLang="zh-TW" sz="2400" smtClean="0"/>
              <a:t>For example, </a:t>
            </a:r>
            <a:r>
              <a:rPr lang="en-US" altLang="zh-TW" sz="2400" b="1" i="1" smtClean="0">
                <a:solidFill>
                  <a:srgbClr val="FF0000"/>
                </a:solidFill>
              </a:rPr>
              <a:t>n</a:t>
            </a:r>
            <a:r>
              <a:rPr lang="en-US" altLang="zh-TW" sz="2400" smtClean="0"/>
              <a:t> = 14, </a:t>
            </a:r>
            <a:r>
              <a:rPr lang="el-GR" altLang="zh-TW" sz="2400" b="1" i="1" smtClean="0">
                <a:solidFill>
                  <a:srgbClr val="FF0000"/>
                </a:solidFill>
              </a:rPr>
              <a:t>λ</a:t>
            </a:r>
            <a:r>
              <a:rPr lang="en-US" altLang="zh-TW" sz="2400" b="1" i="1" smtClean="0">
                <a:solidFill>
                  <a:srgbClr val="FF0000"/>
                </a:solidFill>
              </a:rPr>
              <a:t> = 7, </a:t>
            </a:r>
            <a:r>
              <a:rPr lang="en-US" altLang="zh-TW" sz="2400" smtClean="0"/>
              <a:t>then we have</a:t>
            </a:r>
            <a:r>
              <a:rPr lang="en-US" altLang="zh-TW" sz="2400" b="1" i="1" smtClean="0">
                <a:solidFill>
                  <a:srgbClr val="FF0000"/>
                </a:solidFill>
              </a:rPr>
              <a:t> W = 2</a:t>
            </a:r>
          </a:p>
          <a:p>
            <a:r>
              <a:rPr lang="en-US" altLang="zh-TW" sz="2400" smtClean="0"/>
              <a:t>Queueing analysis also has limitations</a:t>
            </a:r>
          </a:p>
          <a:p>
            <a:pPr lvl="1"/>
            <a:r>
              <a:rPr lang="en-US" altLang="zh-TW" sz="2400" smtClean="0"/>
              <a:t>Arrival and service distributions are often defined in mathematically tractable – but unrealistic – ways.</a:t>
            </a:r>
          </a:p>
          <a:p>
            <a:pPr lvl="1"/>
            <a:r>
              <a:rPr lang="en-US" altLang="zh-TW" sz="2400" smtClean="0"/>
              <a:t>Generally necessary to make a number of independent assumptions, which may not be accurate.</a:t>
            </a:r>
          </a:p>
          <a:p>
            <a:r>
              <a:rPr lang="en-US" altLang="zh-TW" sz="2400" smtClean="0"/>
              <a:t>Queueing models are often only </a:t>
            </a:r>
            <a:r>
              <a:rPr lang="en-US" altLang="zh-TW" sz="2400" b="1" smtClean="0">
                <a:solidFill>
                  <a:srgbClr val="FF0000"/>
                </a:solidFill>
              </a:rPr>
              <a:t>approximations</a:t>
            </a:r>
            <a:r>
              <a:rPr lang="en-US" altLang="zh-TW" sz="2400" smtClean="0"/>
              <a:t> of real systems.</a:t>
            </a:r>
          </a:p>
          <a:p>
            <a:pPr>
              <a:buFont typeface="Monotype Sorts" pitchFamily="2" charset="2"/>
              <a:buNone/>
            </a:pPr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Evaluation of CPU schedulers by Simulation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98600"/>
            <a:ext cx="70977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End of 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CPU Scheduler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smtClean="0"/>
              <a:t>Selects from among the processes in memory that are ready to execute, and allocates the CPU to one of them</a:t>
            </a:r>
          </a:p>
          <a:p>
            <a:r>
              <a:rPr lang="en-US" altLang="zh-TW" sz="2400" smtClean="0"/>
              <a:t>CPU scheduling decisions may take place when a process:</a:t>
            </a:r>
          </a:p>
          <a:p>
            <a:pPr lvl="1">
              <a:buFont typeface="Monotype Sorts" pitchFamily="2" charset="2"/>
              <a:buNone/>
            </a:pPr>
            <a:r>
              <a:rPr lang="en-US" altLang="zh-TW" sz="2400" smtClean="0">
                <a:solidFill>
                  <a:srgbClr val="CC6600"/>
                </a:solidFill>
              </a:rPr>
              <a:t>1.	</a:t>
            </a:r>
            <a:r>
              <a:rPr lang="en-US" altLang="zh-TW" sz="2400" smtClean="0"/>
              <a:t>Switches from running to waiting state</a:t>
            </a:r>
          </a:p>
          <a:p>
            <a:pPr lvl="1">
              <a:buFont typeface="Monotype Sorts" pitchFamily="2" charset="2"/>
              <a:buNone/>
            </a:pPr>
            <a:r>
              <a:rPr lang="en-US" altLang="zh-TW" sz="2400" smtClean="0">
                <a:solidFill>
                  <a:srgbClr val="CC6600"/>
                </a:solidFill>
              </a:rPr>
              <a:t>2.</a:t>
            </a:r>
            <a:r>
              <a:rPr lang="en-US" altLang="zh-TW" sz="2400" smtClean="0"/>
              <a:t>	Switches from running to ready state</a:t>
            </a:r>
          </a:p>
          <a:p>
            <a:pPr lvl="1">
              <a:buFont typeface="Monotype Sorts" pitchFamily="2" charset="2"/>
              <a:buNone/>
            </a:pPr>
            <a:r>
              <a:rPr lang="en-US" altLang="zh-TW" sz="2400" smtClean="0">
                <a:solidFill>
                  <a:srgbClr val="CC6600"/>
                </a:solidFill>
              </a:rPr>
              <a:t>3.</a:t>
            </a:r>
            <a:r>
              <a:rPr lang="en-US" altLang="zh-TW" sz="2400" smtClean="0"/>
              <a:t>	Switches from waiting to ready</a:t>
            </a:r>
          </a:p>
          <a:p>
            <a:pPr lvl="1">
              <a:buFont typeface="Monotype Sorts" pitchFamily="2" charset="2"/>
              <a:buNone/>
            </a:pPr>
            <a:r>
              <a:rPr lang="en-US" altLang="zh-TW" sz="2400" smtClean="0">
                <a:solidFill>
                  <a:srgbClr val="CC6600"/>
                </a:solidFill>
              </a:rPr>
              <a:t>4.</a:t>
            </a:r>
            <a:r>
              <a:rPr lang="en-US" altLang="zh-TW" sz="2400" smtClean="0"/>
              <a:t>	Terminates</a:t>
            </a:r>
          </a:p>
          <a:p>
            <a:r>
              <a:rPr lang="en-US" altLang="zh-TW" sz="2400" smtClean="0"/>
              <a:t>Scheduling under 1 and 4 is </a:t>
            </a:r>
            <a:r>
              <a:rPr lang="en-US" altLang="zh-TW" sz="2400" b="1" smtClean="0">
                <a:solidFill>
                  <a:srgbClr val="FF0000"/>
                </a:solidFill>
              </a:rPr>
              <a:t>nonpreemptive</a:t>
            </a:r>
          </a:p>
          <a:p>
            <a:r>
              <a:rPr lang="en-US" altLang="zh-TW" sz="2400" smtClean="0"/>
              <a:t>All other scheduling is </a:t>
            </a:r>
            <a:r>
              <a:rPr lang="en-US" altLang="zh-TW" sz="2400" b="1" smtClean="0">
                <a:solidFill>
                  <a:srgbClr val="FF0000"/>
                </a:solidFill>
              </a:rPr>
              <a:t>preemptive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Dispatcher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82713"/>
            <a:ext cx="8012112" cy="4483100"/>
          </a:xfrm>
        </p:spPr>
        <p:txBody>
          <a:bodyPr/>
          <a:lstStyle/>
          <a:p>
            <a:r>
              <a:rPr lang="en-US" altLang="zh-TW" sz="2400" b="1" smtClean="0">
                <a:solidFill>
                  <a:srgbClr val="FF0000"/>
                </a:solidFill>
              </a:rPr>
              <a:t>Dispatcher</a:t>
            </a:r>
            <a:r>
              <a:rPr lang="en-US" altLang="zh-TW" sz="2400" smtClean="0"/>
              <a:t> module gives control of the CPU to the process selected by the short-term scheduler; this involves:</a:t>
            </a:r>
          </a:p>
          <a:p>
            <a:pPr lvl="1"/>
            <a:r>
              <a:rPr lang="en-US" altLang="zh-TW" sz="2400" smtClean="0"/>
              <a:t>switching context</a:t>
            </a:r>
          </a:p>
          <a:p>
            <a:pPr lvl="1"/>
            <a:r>
              <a:rPr lang="en-US" altLang="zh-TW" sz="2400" smtClean="0"/>
              <a:t>switching to user mode</a:t>
            </a:r>
          </a:p>
          <a:p>
            <a:pPr lvl="1"/>
            <a:r>
              <a:rPr lang="en-US" altLang="zh-TW" sz="2400" smtClean="0"/>
              <a:t>jumping to the proper location in the user program to restart that program</a:t>
            </a:r>
          </a:p>
          <a:p>
            <a:r>
              <a:rPr lang="en-US" altLang="zh-TW" sz="2400" b="1" smtClean="0"/>
              <a:t>Dispatch latency </a:t>
            </a:r>
            <a:r>
              <a:rPr lang="en-US" altLang="zh-TW" sz="2400" smtClean="0"/>
              <a:t>– time it takes for the dispatcher to stop one process and start another 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Scheduling Criteria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46188"/>
            <a:ext cx="8020050" cy="3773487"/>
          </a:xfrm>
        </p:spPr>
        <p:txBody>
          <a:bodyPr/>
          <a:lstStyle/>
          <a:p>
            <a:r>
              <a:rPr lang="en-US" altLang="zh-TW" sz="2400" b="1" smtClean="0">
                <a:solidFill>
                  <a:srgbClr val="FF0000"/>
                </a:solidFill>
              </a:rPr>
              <a:t>CPU utilization </a:t>
            </a:r>
            <a:r>
              <a:rPr lang="en-US" altLang="zh-TW" sz="2400" smtClean="0"/>
              <a:t>– keep the CPU as busy as possible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Throughput</a:t>
            </a:r>
            <a:r>
              <a:rPr lang="en-US" altLang="zh-TW" sz="2400" smtClean="0"/>
              <a:t> – # of processes that complete their execution per time unit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Turnaround time </a:t>
            </a:r>
            <a:r>
              <a:rPr lang="en-US" altLang="zh-TW" sz="2400" smtClean="0"/>
              <a:t>– amount of time to execute a particular process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Waiting time </a:t>
            </a:r>
            <a:r>
              <a:rPr lang="en-US" altLang="zh-TW" sz="2400" smtClean="0"/>
              <a:t>– amount of time a process has been waiting in the ready queue</a:t>
            </a:r>
          </a:p>
          <a:p>
            <a:r>
              <a:rPr lang="en-US" altLang="zh-TW" sz="2400" b="1" smtClean="0">
                <a:solidFill>
                  <a:srgbClr val="FF0000"/>
                </a:solidFill>
              </a:rPr>
              <a:t>Response time </a:t>
            </a:r>
            <a:r>
              <a:rPr lang="en-US" altLang="zh-TW" sz="2400" smtClean="0"/>
              <a:t>– amount of time it takes from when a request was submitted until the first response is produced, not output  (for time-sharing environment)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9927</TotalTime>
  <Words>2665</Words>
  <Application>Microsoft Office PowerPoint</Application>
  <PresentationFormat>如螢幕大小 (4:3)</PresentationFormat>
  <Paragraphs>462</Paragraphs>
  <Slides>63</Slides>
  <Notes>63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5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Symbol</vt:lpstr>
      <vt:lpstr>Monaco</vt:lpstr>
      <vt:lpstr>Wingdings</vt:lpstr>
      <vt:lpstr>os-8</vt:lpstr>
      <vt:lpstr>Microsoft 方程式編輯器 3.0</vt:lpstr>
      <vt:lpstr>Chapter 5:  Process Scheduling </vt:lpstr>
      <vt:lpstr>Chapter 5: Process Scheduling</vt:lpstr>
      <vt:lpstr>Objectives</vt:lpstr>
      <vt:lpstr>Basic Concepts</vt:lpstr>
      <vt:lpstr>Histogram of CPU-burst Times</vt:lpstr>
      <vt:lpstr>Alternating Sequence of CPU And I/O Bursts</vt:lpstr>
      <vt:lpstr>CPU Scheduler</vt:lpstr>
      <vt:lpstr>Dispatcher</vt:lpstr>
      <vt:lpstr>Scheduling Criteria</vt:lpstr>
      <vt:lpstr>Scheduling Algorithm Optimization Criteria</vt:lpstr>
      <vt:lpstr>First-Come, First-Served (FCFS) Scheduling</vt:lpstr>
      <vt:lpstr>FCFS Scheduling (Cont)</vt:lpstr>
      <vt:lpstr>Shortest-Job-First (SJF) Scheduling</vt:lpstr>
      <vt:lpstr>Example of SJF</vt:lpstr>
      <vt:lpstr>Determining Length of Next CPU Burst</vt:lpstr>
      <vt:lpstr>Prediction of the Length of the Next CPU Burst</vt:lpstr>
      <vt:lpstr>Examples of Exponential Averaging</vt:lpstr>
      <vt:lpstr>Priority Scheduling</vt:lpstr>
      <vt:lpstr>Round Robin (RR)</vt:lpstr>
      <vt:lpstr>Example of RR with Time Quantum = 4</vt:lpstr>
      <vt:lpstr>Time Quantum and Context Switch Time</vt:lpstr>
      <vt:lpstr>Turnaround Time Varies With The Time Quantum</vt:lpstr>
      <vt:lpstr>Multilevel Queue</vt:lpstr>
      <vt:lpstr>Multilevel Queue Scheduling</vt:lpstr>
      <vt:lpstr>Multilevel Feedback Queue</vt:lpstr>
      <vt:lpstr>Example of Multilevel Feedback Queue</vt:lpstr>
      <vt:lpstr>Multilevel Feedback Queues</vt:lpstr>
      <vt:lpstr>Thread Scheduling</vt:lpstr>
      <vt:lpstr>Thread Scheduling</vt:lpstr>
      <vt:lpstr>Thread Scheduling</vt:lpstr>
      <vt:lpstr>Pthread Scheduling</vt:lpstr>
      <vt:lpstr>Pthread Scheduling API</vt:lpstr>
      <vt:lpstr>Pthread Scheduling API</vt:lpstr>
      <vt:lpstr>Multiple-Processor Scheduling</vt:lpstr>
      <vt:lpstr>Multiple-Processor Scheduling</vt:lpstr>
      <vt:lpstr>NUMA and CPU Scheduling</vt:lpstr>
      <vt:lpstr>Multicore Processors</vt:lpstr>
      <vt:lpstr>Multicore Processors</vt:lpstr>
      <vt:lpstr>Operating System Examples</vt:lpstr>
      <vt:lpstr>Solaris scheduling</vt:lpstr>
      <vt:lpstr>Solaris scheduling</vt:lpstr>
      <vt:lpstr>Solaris Dispatch Table </vt:lpstr>
      <vt:lpstr>Solaris scheduling</vt:lpstr>
      <vt:lpstr>Solaris Scheduling</vt:lpstr>
      <vt:lpstr>Windows XP Scheduling</vt:lpstr>
      <vt:lpstr>Windows XP Scheduling</vt:lpstr>
      <vt:lpstr>Windows XP Scheduling</vt:lpstr>
      <vt:lpstr>Windows XP Scheduling</vt:lpstr>
      <vt:lpstr>Windows XP Priorities</vt:lpstr>
      <vt:lpstr>Windows XP Scheduling</vt:lpstr>
      <vt:lpstr>Linux Scheduling</vt:lpstr>
      <vt:lpstr>Priorities and Time-slice length</vt:lpstr>
      <vt:lpstr>List of Tasks Indexed According to Priorities</vt:lpstr>
      <vt:lpstr>Algorithm Evaluation</vt:lpstr>
      <vt:lpstr>Algorithm Evaluation</vt:lpstr>
      <vt:lpstr>Deterministic modeling</vt:lpstr>
      <vt:lpstr>Deterministic modeling</vt:lpstr>
      <vt:lpstr>Queueing models</vt:lpstr>
      <vt:lpstr>Queueing models</vt:lpstr>
      <vt:lpstr>Queueing models</vt:lpstr>
      <vt:lpstr>Queueing models</vt:lpstr>
      <vt:lpstr>Evaluation of CPU schedulers by Simulation</vt:lpstr>
      <vt:lpstr>End of Chapter 5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6:  CPU Scheduling</dc:title>
  <dc:creator>Marilyn Turnamian</dc:creator>
  <cp:lastModifiedBy>Dymin-totoro</cp:lastModifiedBy>
  <cp:revision>133</cp:revision>
  <cp:lastPrinted>2001-06-14T14:25:09Z</cp:lastPrinted>
  <dcterms:created xsi:type="dcterms:W3CDTF">2008-08-11T20:51:51Z</dcterms:created>
  <dcterms:modified xsi:type="dcterms:W3CDTF">2011-10-18T11:35:58Z</dcterms:modified>
</cp:coreProperties>
</file>